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/>
        <a:ea typeface="+mn-ea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Tahoma"/>
        <a:ea typeface="+mn-ea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Tahoma"/>
        <a:ea typeface="+mn-ea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Tahoma"/>
        <a:ea typeface="+mn-ea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Tahoma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pos="28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423C0B-24CF-4C3C-8A59-7768EA0501B5}" styleName="Normal Style 1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68EC60B-5C72-4F00-A40B-8A06571290DB}" styleName="Normal Style 1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2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2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E8720A3-5941-40F5-A0B3-43CF88240495}" styleName="Normal Style 2 - Accent 6">
    <a:tblBg>
      <a:effectRef idx="1">
        <a:schemeClr val="dk1"/>
      </a:effectRef>
    </a:tblBg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accent6">
              <a:tint val="10000"/>
              <a:satMod val="530000"/>
            </a:schemeClr>
          </a:solidFill>
        </a:fill>
      </a:tcStyle>
    </a:wholeTbl>
    <a:band1H>
      <a:tcTxStyle/>
      <a:tcStyle>
        <a:tcBdr/>
        <a:fill>
          <a:solidFill>
            <a:schemeClr val="accent6">
              <a:tint val="30000"/>
              <a:satMod val="33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6">
              <a:tint val="20000"/>
              <a:satMod val="73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>
              <a:alpha val="90000"/>
              <a:satMod val="150000"/>
            </a:schemeClr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>
              <a:alpha val="90000"/>
              <a:satMod val="150000"/>
            </a:schemeClr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>
              <a:alpha val="50000"/>
              <a:satMod val="630000"/>
            </a:schemeClr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>
              <a:shade val="50000"/>
              <a:satMod val="230000"/>
            </a:schemeClr>
          </a:solidFill>
        </a:fill>
      </a:tcStyle>
    </a:firstRow>
  </a:tblStyle>
  <a:tblStyle styleId="{5BBCF0C9-1C79-4413-BDAC-4FF0CCA5B560}" styleName="Normal Style 1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6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6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90"/>
      </p:cViewPr>
      <p:guideLst>
        <p:guide orient="horz" pos="2159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901" name="Group 10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3882" name="Group 90"/>
            <p:cNvGrpSpPr>
              <a:grpSpLocks/>
            </p:cNvGrpSpPr>
            <p:nvPr userDrawn="1"/>
          </p:nvGrpSpPr>
          <p:grpSpPr bwMode="auto">
            <a:xfrm>
              <a:off x="696" y="1979"/>
              <a:ext cx="3132" cy="324"/>
              <a:chOff x="696" y="894"/>
              <a:chExt cx="3132" cy="324"/>
            </a:xfrm>
          </p:grpSpPr>
          <p:sp>
            <p:nvSpPr>
              <p:cNvPr id="33878" name="Rectangle 86"/>
              <p:cNvSpPr>
                <a:spLocks noChangeArrowheads="1"/>
              </p:cNvSpPr>
              <p:nvPr userDrawn="1"/>
            </p:nvSpPr>
            <p:spPr bwMode="ltGray">
              <a:xfrm>
                <a:off x="696" y="894"/>
                <a:ext cx="1104" cy="288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79" name="Rectangle 87"/>
              <p:cNvSpPr>
                <a:spLocks noChangeArrowheads="1"/>
              </p:cNvSpPr>
              <p:nvPr userDrawn="1"/>
            </p:nvSpPr>
            <p:spPr bwMode="ltGray">
              <a:xfrm>
                <a:off x="696" y="1122"/>
                <a:ext cx="1440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80" name="Rectangle 88"/>
              <p:cNvSpPr>
                <a:spLocks noChangeArrowheads="1"/>
              </p:cNvSpPr>
              <p:nvPr userDrawn="1"/>
            </p:nvSpPr>
            <p:spPr bwMode="ltGray">
              <a:xfrm>
                <a:off x="1716" y="1068"/>
                <a:ext cx="2112" cy="108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81" name="Rectangle 89"/>
              <p:cNvSpPr>
                <a:spLocks noChangeArrowheads="1"/>
              </p:cNvSpPr>
              <p:nvPr userDrawn="1"/>
            </p:nvSpPr>
            <p:spPr bwMode="ltGray">
              <a:xfrm>
                <a:off x="1713" y="954"/>
                <a:ext cx="1872" cy="144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3848" name="Rectangle 56"/>
            <p:cNvSpPr>
              <a:spLocks noChangeArrowheads="1"/>
            </p:cNvSpPr>
            <p:nvPr userDrawn="1"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33794" name="Group 2"/>
            <p:cNvGrpSpPr>
              <a:grpSpLocks/>
            </p:cNvGrpSpPr>
            <p:nvPr userDrawn="1"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33795" name="Group 3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33796" name="Line 4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797" name="Line 5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798" name="Line 6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799" name="Line 7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00" name="Line 8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01" name="Line 9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02" name="Line 10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0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0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0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06" name="Line 14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07" name="Line 15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0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0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1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11" name="Line 19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12" name="Line 20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1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1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1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16" name="Line 24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17" name="Line 25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33818" name="Group 26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33819" name="Line 27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20" name="Line 28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21" name="Line 29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22" name="Line 30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23" name="Line 31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24" name="Line 32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25" name="Line 33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26" name="Line 34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27" name="Line 35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28" name="Line 36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29" name="Line 37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30" name="Line 38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31" name="Line 39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32" name="Line 40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33" name="Line 41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34" name="Line 42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35" name="Line 43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36" name="Line 44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37" name="Line 45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38" name="Line 46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39" name="Line 47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40" name="Line 48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41" name="Line 49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42" name="Line 50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43" name="Line 51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44" name="Line 52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45" name="Line 53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46" name="Line 54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47" name="Line 55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</p:grpSp>
        <p:grpSp>
          <p:nvGrpSpPr>
            <p:cNvPr id="33855" name="Group 63"/>
            <p:cNvGrpSpPr>
              <a:grpSpLocks/>
            </p:cNvGrpSpPr>
            <p:nvPr userDrawn="1"/>
          </p:nvGrpSpPr>
          <p:grpSpPr bwMode="auto">
            <a:xfrm>
              <a:off x="4512" y="3984"/>
              <a:ext cx="912" cy="288"/>
              <a:chOff x="4512" y="3984"/>
              <a:chExt cx="912" cy="288"/>
            </a:xfrm>
          </p:grpSpPr>
          <p:sp>
            <p:nvSpPr>
              <p:cNvPr id="33856" name="Rectangle 64" descr="60%"/>
              <p:cNvSpPr>
                <a:spLocks noChangeArrowheads="1"/>
              </p:cNvSpPr>
              <p:nvPr userDrawn="1"/>
            </p:nvSpPr>
            <p:spPr bwMode="ltGray">
              <a:xfrm>
                <a:off x="4560" y="4032"/>
                <a:ext cx="816" cy="192"/>
              </a:xfrm>
              <a:prstGeom prst="rect">
                <a:avLst/>
              </a:prstGeom>
              <a:pattFill prst="pct60">
                <a:fgClr>
                  <a:schemeClr val="folHlink"/>
                </a:fgClr>
                <a:bgClr>
                  <a:schemeClr val="bg1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57" name="Line 65"/>
              <p:cNvSpPr>
                <a:spLocks noChangeShapeType="1"/>
              </p:cNvSpPr>
              <p:nvPr userDrawn="1"/>
            </p:nvSpPr>
            <p:spPr bwMode="ltGray">
              <a:xfrm>
                <a:off x="4512" y="4032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58" name="Line 66"/>
              <p:cNvSpPr>
                <a:spLocks noChangeShapeType="1"/>
              </p:cNvSpPr>
              <p:nvPr userDrawn="1"/>
            </p:nvSpPr>
            <p:spPr bwMode="ltGray">
              <a:xfrm>
                <a:off x="4512" y="4224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59" name="Line 67"/>
              <p:cNvSpPr>
                <a:spLocks noChangeShapeType="1"/>
              </p:cNvSpPr>
              <p:nvPr userDrawn="1"/>
            </p:nvSpPr>
            <p:spPr bwMode="ltGray">
              <a:xfrm>
                <a:off x="4560" y="398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60" name="Line 68"/>
              <p:cNvSpPr>
                <a:spLocks noChangeShapeType="1"/>
              </p:cNvSpPr>
              <p:nvPr userDrawn="1"/>
            </p:nvSpPr>
            <p:spPr bwMode="ltGray">
              <a:xfrm>
                <a:off x="5376" y="398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3872" name="Line 80"/>
            <p:cNvSpPr>
              <a:spLocks noChangeShapeType="1"/>
            </p:cNvSpPr>
            <p:nvPr userDrawn="1"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33898" name="Group 106"/>
            <p:cNvGrpSpPr>
              <a:grpSpLocks/>
            </p:cNvGrpSpPr>
            <p:nvPr userDrawn="1"/>
          </p:nvGrpSpPr>
          <p:grpSpPr bwMode="auto">
            <a:xfrm>
              <a:off x="261" y="1962"/>
              <a:ext cx="3567" cy="1494"/>
              <a:chOff x="261" y="877"/>
              <a:chExt cx="3567" cy="1494"/>
            </a:xfrm>
          </p:grpSpPr>
          <p:sp>
            <p:nvSpPr>
              <p:cNvPr id="33874" name="Line 82"/>
              <p:cNvSpPr>
                <a:spLocks noChangeShapeType="1"/>
              </p:cNvSpPr>
              <p:nvPr/>
            </p:nvSpPr>
            <p:spPr bwMode="ltGray">
              <a:xfrm flipH="1">
                <a:off x="261" y="951"/>
                <a:ext cx="1533" cy="3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75" name="Line 83"/>
              <p:cNvSpPr>
                <a:spLocks noChangeShapeType="1"/>
              </p:cNvSpPr>
              <p:nvPr/>
            </p:nvSpPr>
            <p:spPr bwMode="ltGray">
              <a:xfrm>
                <a:off x="383" y="879"/>
                <a:ext cx="0" cy="149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76" name="Arc 84"/>
              <p:cNvSpPr>
                <a:spLocks/>
              </p:cNvSpPr>
              <p:nvPr/>
            </p:nvSpPr>
            <p:spPr bwMode="ltGray">
              <a:xfrm rot="16200000" flipH="1">
                <a:off x="303" y="876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83" name="Arc 91"/>
              <p:cNvSpPr>
                <a:spLocks/>
              </p:cNvSpPr>
              <p:nvPr userDrawn="1"/>
            </p:nvSpPr>
            <p:spPr bwMode="ltGray">
              <a:xfrm>
                <a:off x="692" y="895"/>
                <a:ext cx="267" cy="209"/>
              </a:xfrm>
              <a:custGeom>
                <a:avLst/>
                <a:gdLst>
                  <a:gd name="G0" fmla="+- 16787 0 0"/>
                  <a:gd name="G1" fmla="+- 8563 0 0"/>
                  <a:gd name="G2" fmla="+- 21600 0 0"/>
                  <a:gd name="T0" fmla="*/ 36617 w 38387"/>
                  <a:gd name="T1" fmla="*/ 0 h 30163"/>
                  <a:gd name="T2" fmla="*/ 0 w 38387"/>
                  <a:gd name="T3" fmla="*/ 22156 h 30163"/>
                  <a:gd name="T4" fmla="*/ 16787 w 38387"/>
                  <a:gd name="T5" fmla="*/ 8563 h 30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387" h="30163" fill="none" extrusionOk="0">
                    <a:moveTo>
                      <a:pt x="36617" y="-1"/>
                    </a:moveTo>
                    <a:cubicBezTo>
                      <a:pt x="37784" y="2703"/>
                      <a:pt x="38387" y="5617"/>
                      <a:pt x="38387" y="8563"/>
                    </a:cubicBezTo>
                    <a:cubicBezTo>
                      <a:pt x="38387" y="20492"/>
                      <a:pt x="28716" y="30163"/>
                      <a:pt x="16787" y="30163"/>
                    </a:cubicBezTo>
                    <a:cubicBezTo>
                      <a:pt x="10269" y="30163"/>
                      <a:pt x="4101" y="27220"/>
                      <a:pt x="0" y="22155"/>
                    </a:cubicBezTo>
                  </a:path>
                  <a:path w="38387" h="30163" stroke="0" extrusionOk="0">
                    <a:moveTo>
                      <a:pt x="36617" y="-1"/>
                    </a:moveTo>
                    <a:cubicBezTo>
                      <a:pt x="37784" y="2703"/>
                      <a:pt x="38387" y="5617"/>
                      <a:pt x="38387" y="8563"/>
                    </a:cubicBezTo>
                    <a:cubicBezTo>
                      <a:pt x="38387" y="20492"/>
                      <a:pt x="28716" y="30163"/>
                      <a:pt x="16787" y="30163"/>
                    </a:cubicBezTo>
                    <a:cubicBezTo>
                      <a:pt x="10269" y="30163"/>
                      <a:pt x="4101" y="27220"/>
                      <a:pt x="0" y="22155"/>
                    </a:cubicBezTo>
                    <a:lnTo>
                      <a:pt x="16787" y="8563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84" name="Arc 92"/>
              <p:cNvSpPr>
                <a:spLocks/>
              </p:cNvSpPr>
              <p:nvPr userDrawn="1"/>
            </p:nvSpPr>
            <p:spPr bwMode="ltGray">
              <a:xfrm flipV="1">
                <a:off x="834" y="893"/>
                <a:ext cx="288" cy="322"/>
              </a:xfrm>
              <a:custGeom>
                <a:avLst/>
                <a:gdLst>
                  <a:gd name="G0" fmla="+- 21600 0 0"/>
                  <a:gd name="G1" fmla="+- 5361 0 0"/>
                  <a:gd name="G2" fmla="+- 21600 0 0"/>
                  <a:gd name="T0" fmla="*/ 10995 w 21600"/>
                  <a:gd name="T1" fmla="*/ 24179 h 24179"/>
                  <a:gd name="T2" fmla="*/ 676 w 21600"/>
                  <a:gd name="T3" fmla="*/ 0 h 24179"/>
                  <a:gd name="T4" fmla="*/ 21600 w 21600"/>
                  <a:gd name="T5" fmla="*/ 5361 h 24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4179" fill="none" extrusionOk="0">
                    <a:moveTo>
                      <a:pt x="10995" y="24178"/>
                    </a:moveTo>
                    <a:cubicBezTo>
                      <a:pt x="4202" y="20350"/>
                      <a:pt x="0" y="13158"/>
                      <a:pt x="0" y="5361"/>
                    </a:cubicBezTo>
                    <a:cubicBezTo>
                      <a:pt x="-1" y="3552"/>
                      <a:pt x="227" y="1751"/>
                      <a:pt x="675" y="-1"/>
                    </a:cubicBezTo>
                  </a:path>
                  <a:path w="21600" h="24179" stroke="0" extrusionOk="0">
                    <a:moveTo>
                      <a:pt x="10995" y="24178"/>
                    </a:moveTo>
                    <a:cubicBezTo>
                      <a:pt x="4202" y="20350"/>
                      <a:pt x="0" y="13158"/>
                      <a:pt x="0" y="5361"/>
                    </a:cubicBezTo>
                    <a:cubicBezTo>
                      <a:pt x="-1" y="3552"/>
                      <a:pt x="227" y="1751"/>
                      <a:pt x="675" y="-1"/>
                    </a:cubicBezTo>
                    <a:lnTo>
                      <a:pt x="21600" y="5361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85" name="Arc 93"/>
              <p:cNvSpPr>
                <a:spLocks/>
              </p:cNvSpPr>
              <p:nvPr userDrawn="1"/>
            </p:nvSpPr>
            <p:spPr bwMode="ltGray">
              <a:xfrm flipV="1">
                <a:off x="1124" y="888"/>
                <a:ext cx="288" cy="329"/>
              </a:xfrm>
              <a:custGeom>
                <a:avLst/>
                <a:gdLst>
                  <a:gd name="G0" fmla="+- 0 0 0"/>
                  <a:gd name="G1" fmla="+- 4933 0 0"/>
                  <a:gd name="G2" fmla="+- 21600 0 0"/>
                  <a:gd name="T0" fmla="*/ 21029 w 21600"/>
                  <a:gd name="T1" fmla="*/ 0 h 24653"/>
                  <a:gd name="T2" fmla="*/ 8813 w 21600"/>
                  <a:gd name="T3" fmla="*/ 24653 h 24653"/>
                  <a:gd name="T4" fmla="*/ 0 w 21600"/>
                  <a:gd name="T5" fmla="*/ 4933 h 24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4653" fill="none" extrusionOk="0">
                    <a:moveTo>
                      <a:pt x="21029" y="-1"/>
                    </a:moveTo>
                    <a:cubicBezTo>
                      <a:pt x="21408" y="1616"/>
                      <a:pt x="21600" y="3272"/>
                      <a:pt x="21600" y="4933"/>
                    </a:cubicBezTo>
                    <a:cubicBezTo>
                      <a:pt x="21600" y="13452"/>
                      <a:pt x="16591" y="21176"/>
                      <a:pt x="8813" y="24653"/>
                    </a:cubicBezTo>
                  </a:path>
                  <a:path w="21600" h="24653" stroke="0" extrusionOk="0">
                    <a:moveTo>
                      <a:pt x="21029" y="-1"/>
                    </a:moveTo>
                    <a:cubicBezTo>
                      <a:pt x="21408" y="1616"/>
                      <a:pt x="21600" y="3272"/>
                      <a:pt x="21600" y="4933"/>
                    </a:cubicBezTo>
                    <a:cubicBezTo>
                      <a:pt x="21600" y="13452"/>
                      <a:pt x="16591" y="21176"/>
                      <a:pt x="8813" y="24653"/>
                    </a:cubicBezTo>
                    <a:lnTo>
                      <a:pt x="0" y="4933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86" name="Line 94"/>
              <p:cNvSpPr>
                <a:spLocks noChangeShapeType="1"/>
              </p:cNvSpPr>
              <p:nvPr userDrawn="1"/>
            </p:nvSpPr>
            <p:spPr bwMode="ltGray">
              <a:xfrm flipV="1">
                <a:off x="720" y="891"/>
                <a:ext cx="417" cy="327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87" name="Line 95"/>
              <p:cNvSpPr>
                <a:spLocks noChangeShapeType="1"/>
              </p:cNvSpPr>
              <p:nvPr userDrawn="1"/>
            </p:nvSpPr>
            <p:spPr bwMode="ltGray">
              <a:xfrm>
                <a:off x="771" y="891"/>
                <a:ext cx="300" cy="324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88" name="Arc 96"/>
              <p:cNvSpPr>
                <a:spLocks/>
              </p:cNvSpPr>
              <p:nvPr userDrawn="1"/>
            </p:nvSpPr>
            <p:spPr bwMode="ltGray">
              <a:xfrm flipV="1">
                <a:off x="2708" y="954"/>
                <a:ext cx="727" cy="619"/>
              </a:xfrm>
              <a:custGeom>
                <a:avLst/>
                <a:gdLst>
                  <a:gd name="G0" fmla="+- 18917 0 0"/>
                  <a:gd name="G1" fmla="+- 0 0 0"/>
                  <a:gd name="G2" fmla="+- 21600 0 0"/>
                  <a:gd name="T0" fmla="*/ 4536 w 18917"/>
                  <a:gd name="T1" fmla="*/ 16117 h 16117"/>
                  <a:gd name="T2" fmla="*/ 0 w 18917"/>
                  <a:gd name="T3" fmla="*/ 10426 h 16117"/>
                  <a:gd name="T4" fmla="*/ 18917 w 18917"/>
                  <a:gd name="T5" fmla="*/ 0 h 16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917" h="16117" fill="none" extrusionOk="0">
                    <a:moveTo>
                      <a:pt x="4536" y="16116"/>
                    </a:moveTo>
                    <a:cubicBezTo>
                      <a:pt x="2713" y="14490"/>
                      <a:pt x="1179" y="12565"/>
                      <a:pt x="-1" y="10426"/>
                    </a:cubicBezTo>
                  </a:path>
                  <a:path w="18917" h="16117" stroke="0" extrusionOk="0">
                    <a:moveTo>
                      <a:pt x="4536" y="16116"/>
                    </a:moveTo>
                    <a:cubicBezTo>
                      <a:pt x="2713" y="14490"/>
                      <a:pt x="1179" y="12565"/>
                      <a:pt x="-1" y="10426"/>
                    </a:cubicBezTo>
                    <a:lnTo>
                      <a:pt x="18917" y="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89" name="Arc 97"/>
              <p:cNvSpPr>
                <a:spLocks/>
              </p:cNvSpPr>
              <p:nvPr userDrawn="1"/>
            </p:nvSpPr>
            <p:spPr bwMode="ltGray">
              <a:xfrm>
                <a:off x="3076" y="922"/>
                <a:ext cx="425" cy="215"/>
              </a:xfrm>
              <a:custGeom>
                <a:avLst/>
                <a:gdLst>
                  <a:gd name="G0" fmla="+- 21430 0 0"/>
                  <a:gd name="G1" fmla="+- 0 0 0"/>
                  <a:gd name="G2" fmla="+- 21600 0 0"/>
                  <a:gd name="T0" fmla="*/ 42771 w 42771"/>
                  <a:gd name="T1" fmla="*/ 3334 h 21600"/>
                  <a:gd name="T2" fmla="*/ 0 w 42771"/>
                  <a:gd name="T3" fmla="*/ 2703 h 21600"/>
                  <a:gd name="T4" fmla="*/ 21430 w 42771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771" h="21600" fill="none" extrusionOk="0">
                    <a:moveTo>
                      <a:pt x="42771" y="3334"/>
                    </a:moveTo>
                    <a:cubicBezTo>
                      <a:pt x="41128" y="13848"/>
                      <a:pt x="32072" y="21599"/>
                      <a:pt x="21430" y="21600"/>
                    </a:cubicBezTo>
                    <a:cubicBezTo>
                      <a:pt x="10545" y="21600"/>
                      <a:pt x="1361" y="13501"/>
                      <a:pt x="-1" y="2703"/>
                    </a:cubicBezTo>
                  </a:path>
                  <a:path w="42771" h="21600" stroke="0" extrusionOk="0">
                    <a:moveTo>
                      <a:pt x="42771" y="3334"/>
                    </a:moveTo>
                    <a:cubicBezTo>
                      <a:pt x="41128" y="13848"/>
                      <a:pt x="32072" y="21599"/>
                      <a:pt x="21430" y="21600"/>
                    </a:cubicBezTo>
                    <a:cubicBezTo>
                      <a:pt x="10545" y="21600"/>
                      <a:pt x="1361" y="13501"/>
                      <a:pt x="-1" y="2703"/>
                    </a:cubicBezTo>
                    <a:lnTo>
                      <a:pt x="21430" y="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90" name="Arc 98"/>
              <p:cNvSpPr>
                <a:spLocks/>
              </p:cNvSpPr>
              <p:nvPr userDrawn="1"/>
            </p:nvSpPr>
            <p:spPr bwMode="ltGray">
              <a:xfrm flipH="1" flipV="1">
                <a:off x="3441" y="1037"/>
                <a:ext cx="288" cy="144"/>
              </a:xfrm>
              <a:custGeom>
                <a:avLst/>
                <a:gdLst>
                  <a:gd name="G0" fmla="+- 21571 0 0"/>
                  <a:gd name="G1" fmla="+- 0 0 0"/>
                  <a:gd name="G2" fmla="+- 21600 0 0"/>
                  <a:gd name="T0" fmla="*/ 43129 w 43129"/>
                  <a:gd name="T1" fmla="*/ 1348 h 21600"/>
                  <a:gd name="T2" fmla="*/ 0 w 43129"/>
                  <a:gd name="T3" fmla="*/ 1115 h 21600"/>
                  <a:gd name="T4" fmla="*/ 21571 w 4312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29" h="21600" fill="none" extrusionOk="0">
                    <a:moveTo>
                      <a:pt x="43128" y="1347"/>
                    </a:moveTo>
                    <a:cubicBezTo>
                      <a:pt x="42417" y="12731"/>
                      <a:pt x="32976" y="21599"/>
                      <a:pt x="21571" y="21600"/>
                    </a:cubicBezTo>
                    <a:cubicBezTo>
                      <a:pt x="10074" y="21600"/>
                      <a:pt x="593" y="12595"/>
                      <a:pt x="-1" y="1115"/>
                    </a:cubicBezTo>
                  </a:path>
                  <a:path w="43129" h="21600" stroke="0" extrusionOk="0">
                    <a:moveTo>
                      <a:pt x="43128" y="1347"/>
                    </a:moveTo>
                    <a:cubicBezTo>
                      <a:pt x="42417" y="12731"/>
                      <a:pt x="32976" y="21599"/>
                      <a:pt x="21571" y="21600"/>
                    </a:cubicBezTo>
                    <a:cubicBezTo>
                      <a:pt x="10074" y="21600"/>
                      <a:pt x="593" y="12595"/>
                      <a:pt x="-1" y="1115"/>
                    </a:cubicBezTo>
                    <a:lnTo>
                      <a:pt x="21571" y="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91" name="Arc 99"/>
              <p:cNvSpPr>
                <a:spLocks/>
              </p:cNvSpPr>
              <p:nvPr userDrawn="1"/>
            </p:nvSpPr>
            <p:spPr bwMode="ltGray">
              <a:xfrm flipH="1" flipV="1">
                <a:off x="2745" y="1045"/>
                <a:ext cx="201" cy="130"/>
              </a:xfrm>
              <a:custGeom>
                <a:avLst/>
                <a:gdLst>
                  <a:gd name="G0" fmla="+- 21600 0 0"/>
                  <a:gd name="G1" fmla="+- 6405 0 0"/>
                  <a:gd name="G2" fmla="+- 21600 0 0"/>
                  <a:gd name="T0" fmla="*/ 42229 w 43200"/>
                  <a:gd name="T1" fmla="*/ 0 h 28005"/>
                  <a:gd name="T2" fmla="*/ 764 w 43200"/>
                  <a:gd name="T3" fmla="*/ 710 h 28005"/>
                  <a:gd name="T4" fmla="*/ 21600 w 43200"/>
                  <a:gd name="T5" fmla="*/ 6405 h 280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8005" fill="none" extrusionOk="0">
                    <a:moveTo>
                      <a:pt x="42228" y="0"/>
                    </a:moveTo>
                    <a:cubicBezTo>
                      <a:pt x="42872" y="2074"/>
                      <a:pt x="43200" y="4233"/>
                      <a:pt x="43200" y="6405"/>
                    </a:cubicBezTo>
                    <a:cubicBezTo>
                      <a:pt x="43200" y="18334"/>
                      <a:pt x="33529" y="28005"/>
                      <a:pt x="21600" y="28005"/>
                    </a:cubicBezTo>
                    <a:cubicBezTo>
                      <a:pt x="9670" y="28005"/>
                      <a:pt x="0" y="18334"/>
                      <a:pt x="0" y="6405"/>
                    </a:cubicBezTo>
                    <a:cubicBezTo>
                      <a:pt x="-1" y="4481"/>
                      <a:pt x="257" y="2565"/>
                      <a:pt x="764" y="710"/>
                    </a:cubicBezTo>
                  </a:path>
                  <a:path w="43200" h="28005" stroke="0" extrusionOk="0">
                    <a:moveTo>
                      <a:pt x="42228" y="0"/>
                    </a:moveTo>
                    <a:cubicBezTo>
                      <a:pt x="42872" y="2074"/>
                      <a:pt x="43200" y="4233"/>
                      <a:pt x="43200" y="6405"/>
                    </a:cubicBezTo>
                    <a:cubicBezTo>
                      <a:pt x="43200" y="18334"/>
                      <a:pt x="33529" y="28005"/>
                      <a:pt x="21600" y="28005"/>
                    </a:cubicBezTo>
                    <a:cubicBezTo>
                      <a:pt x="9670" y="28005"/>
                      <a:pt x="0" y="18334"/>
                      <a:pt x="0" y="6405"/>
                    </a:cubicBezTo>
                    <a:cubicBezTo>
                      <a:pt x="-1" y="4481"/>
                      <a:pt x="257" y="2565"/>
                      <a:pt x="764" y="710"/>
                    </a:cubicBezTo>
                    <a:lnTo>
                      <a:pt x="21600" y="640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92" name="Line 100"/>
              <p:cNvSpPr>
                <a:spLocks noChangeShapeType="1"/>
              </p:cNvSpPr>
              <p:nvPr userDrawn="1"/>
            </p:nvSpPr>
            <p:spPr bwMode="ltGray">
              <a:xfrm>
                <a:off x="2784" y="960"/>
                <a:ext cx="219" cy="21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93" name="Line 101"/>
              <p:cNvSpPr>
                <a:spLocks noChangeShapeType="1"/>
              </p:cNvSpPr>
              <p:nvPr userDrawn="1"/>
            </p:nvSpPr>
            <p:spPr bwMode="ltGray">
              <a:xfrm>
                <a:off x="3282" y="951"/>
                <a:ext cx="300" cy="22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94" name="Line 102"/>
              <p:cNvSpPr>
                <a:spLocks noChangeShapeType="1"/>
              </p:cNvSpPr>
              <p:nvPr userDrawn="1"/>
            </p:nvSpPr>
            <p:spPr bwMode="ltGray">
              <a:xfrm flipH="1">
                <a:off x="2976" y="951"/>
                <a:ext cx="300" cy="22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95" name="Line 103"/>
              <p:cNvSpPr>
                <a:spLocks noChangeShapeType="1"/>
              </p:cNvSpPr>
              <p:nvPr userDrawn="1"/>
            </p:nvSpPr>
            <p:spPr bwMode="ltGray">
              <a:xfrm>
                <a:off x="3279" y="951"/>
                <a:ext cx="0" cy="225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96" name="Line 104"/>
              <p:cNvSpPr>
                <a:spLocks noChangeShapeType="1"/>
              </p:cNvSpPr>
              <p:nvPr userDrawn="1"/>
            </p:nvSpPr>
            <p:spPr bwMode="ltGray">
              <a:xfrm>
                <a:off x="3579" y="951"/>
                <a:ext cx="0" cy="297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97" name="Line 105"/>
              <p:cNvSpPr>
                <a:spLocks noChangeShapeType="1"/>
              </p:cNvSpPr>
              <p:nvPr userDrawn="1"/>
            </p:nvSpPr>
            <p:spPr bwMode="ltGray">
              <a:xfrm>
                <a:off x="288" y="1176"/>
                <a:ext cx="3540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33867" name="Rectangle 75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ko-KR" altLang="en-US" noProof="0"/>
              <a:t>마스터 제목 스타일 편집</a:t>
            </a:r>
          </a:p>
        </p:txBody>
      </p:sp>
      <p:sp>
        <p:nvSpPr>
          <p:cNvPr id="33868" name="Rectangle 76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886200"/>
            <a:ext cx="6400800" cy="175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ko-KR" altLang="en-US" noProof="0"/>
              <a:t>마스터 부제목 스타일 편집</a:t>
            </a:r>
          </a:p>
        </p:txBody>
      </p:sp>
      <p:sp>
        <p:nvSpPr>
          <p:cNvPr id="33869" name="Rectangle 77"/>
          <p:cNvSpPr>
            <a:spLocks noGrp="1" noChangeArrowheads="1"/>
          </p:cNvSpPr>
          <p:nvPr>
            <p:ph type="dt" sz="half" idx="2"/>
          </p:nvPr>
        </p:nvSpPr>
        <p:spPr>
          <a:xfrm>
            <a:off x="7239000" y="6248400"/>
            <a:ext cx="1339850" cy="457200"/>
          </a:xfrm>
        </p:spPr>
        <p:txBody>
          <a:bodyPr/>
          <a:lstStyle>
            <a:lvl1pPr algn="ctr">
              <a:defRPr/>
            </a:lvl1pPr>
          </a:lstStyle>
          <a:p>
            <a:fld id="{B3AAEF57-8B94-4A76-AFFD-BB47DDEC7B85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33870" name="Rectangle 78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33871" name="Rectangle 7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Page </a:t>
            </a:r>
            <a:fld id="{F1FECC58-7B93-4E67-BB63-21138DCEC2C0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B377C5-1007-4BEF-A3DB-3359093A7085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Page </a:t>
            </a:r>
            <a:fld id="{33E55422-785A-49AF-B0B5-666E9BC0CA8A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67629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1510373-FD0E-41A9-9C13-C65557EF3E74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Page </a:t>
            </a:r>
            <a:fld id="{A082B17A-4030-45C0-9BB5-05171786FE95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66900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B59D30-723F-4A06-8F9C-084193F72230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Page </a:t>
            </a:r>
            <a:fld id="{EE93B85A-9562-4B72-BDBF-A0ADA14E6D13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51687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B17703-DB6E-4593-9031-EACCF6ED7140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Page </a:t>
            </a:r>
            <a:fld id="{8EE72FE7-6A31-4506-990F-57789AE987DD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36238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19A04A-3BC7-433D-AEA2-2AF6836C0C86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90731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6DEE59-843C-477A-B254-2CB644282456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Page </a:t>
            </a:r>
            <a:fld id="{237C4FC2-E60B-46F1-BE41-757AC823F1C7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46569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7251FC-5580-44FC-8536-FAB9A54BC9EB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Page </a:t>
            </a:r>
            <a:fld id="{CEE35626-EF03-4F03-9B98-7D24F27EF537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67343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65D278-7353-41D1-BD67-F748DC71E640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Page </a:t>
            </a:r>
            <a:fld id="{0616EC97-62DB-43F5-8CA6-0115B43674EC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71467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6A093E-C58F-4E28-9866-A850A0036838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Page </a:t>
            </a:r>
            <a:fld id="{2CF54735-5B05-4078-B88D-7445BA76CC93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66732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44A4B3-89C0-407F-8F1A-5065783C8AD7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Page </a:t>
            </a:r>
            <a:fld id="{DEDEEBA8-9DE3-4D43-A8A3-AF75E3B613E7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88736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17" name="Group 8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8434" name="Group 2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18435" name="Group 3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18436" name="Line 4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37" name="Line 5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38" name="Line 6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39" name="Line 7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40" name="Line 8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41" name="Line 9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42" name="Line 10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4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4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4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46" name="Line 14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47" name="Line 15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4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4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5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51" name="Line 19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52" name="Line 20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5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5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5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56" name="Line 24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57" name="Line 25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18458" name="Group 26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18459" name="Line 27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60" name="Line 28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61" name="Line 29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62" name="Line 30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63" name="Line 31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64" name="Line 32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65" name="Line 33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66" name="Line 34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67" name="Line 35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68" name="Line 36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69" name="Line 37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70" name="Line 38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71" name="Line 39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72" name="Line 40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73" name="Line 41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74" name="Line 42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75" name="Line 43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76" name="Line 44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77" name="Line 45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78" name="Line 46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79" name="Line 47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80" name="Line 48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81" name="Line 49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82" name="Line 50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83" name="Line 51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84" name="Line 52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85" name="Line 53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86" name="Line 54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87" name="Line 55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</p:grpSp>
        <p:sp>
          <p:nvSpPr>
            <p:cNvPr id="18488" name="Rectangle 56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18489" name="Group 57"/>
            <p:cNvGrpSpPr>
              <a:grpSpLocks/>
            </p:cNvGrpSpPr>
            <p:nvPr/>
          </p:nvGrpSpPr>
          <p:grpSpPr bwMode="auto">
            <a:xfrm>
              <a:off x="2064" y="3984"/>
              <a:ext cx="1920" cy="288"/>
              <a:chOff x="2064" y="3984"/>
              <a:chExt cx="1920" cy="288"/>
            </a:xfrm>
          </p:grpSpPr>
          <p:sp>
            <p:nvSpPr>
              <p:cNvPr id="18490" name="Rectangle 58" descr="60%"/>
              <p:cNvSpPr>
                <a:spLocks noChangeArrowheads="1"/>
              </p:cNvSpPr>
              <p:nvPr userDrawn="1"/>
            </p:nvSpPr>
            <p:spPr bwMode="ltGray">
              <a:xfrm>
                <a:off x="2112" y="4032"/>
                <a:ext cx="1824" cy="192"/>
              </a:xfrm>
              <a:prstGeom prst="rect">
                <a:avLst/>
              </a:prstGeom>
              <a:pattFill prst="pct60">
                <a:fgClr>
                  <a:schemeClr val="folHlink"/>
                </a:fgClr>
                <a:bgClr>
                  <a:schemeClr val="bg1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491" name="Line 59"/>
              <p:cNvSpPr>
                <a:spLocks noChangeShapeType="1"/>
              </p:cNvSpPr>
              <p:nvPr userDrawn="1"/>
            </p:nvSpPr>
            <p:spPr bwMode="ltGray">
              <a:xfrm>
                <a:off x="2064" y="4032"/>
                <a:ext cx="1920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492" name="Line 60"/>
              <p:cNvSpPr>
                <a:spLocks noChangeShapeType="1"/>
              </p:cNvSpPr>
              <p:nvPr userDrawn="1"/>
            </p:nvSpPr>
            <p:spPr bwMode="ltGray">
              <a:xfrm>
                <a:off x="2064" y="4224"/>
                <a:ext cx="1920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493" name="Line 61"/>
              <p:cNvSpPr>
                <a:spLocks noChangeShapeType="1"/>
              </p:cNvSpPr>
              <p:nvPr userDrawn="1"/>
            </p:nvSpPr>
            <p:spPr bwMode="ltGray">
              <a:xfrm>
                <a:off x="2112" y="398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494" name="Line 62"/>
              <p:cNvSpPr>
                <a:spLocks noChangeShapeType="1"/>
              </p:cNvSpPr>
              <p:nvPr userDrawn="1"/>
            </p:nvSpPr>
            <p:spPr bwMode="ltGray">
              <a:xfrm>
                <a:off x="3936" y="398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8495" name="Group 63"/>
            <p:cNvGrpSpPr>
              <a:grpSpLocks/>
            </p:cNvGrpSpPr>
            <p:nvPr/>
          </p:nvGrpSpPr>
          <p:grpSpPr bwMode="auto">
            <a:xfrm>
              <a:off x="4512" y="3984"/>
              <a:ext cx="912" cy="288"/>
              <a:chOff x="4512" y="3984"/>
              <a:chExt cx="912" cy="288"/>
            </a:xfrm>
          </p:grpSpPr>
          <p:sp>
            <p:nvSpPr>
              <p:cNvPr id="18496" name="Rectangle 64" descr="60%"/>
              <p:cNvSpPr>
                <a:spLocks noChangeArrowheads="1"/>
              </p:cNvSpPr>
              <p:nvPr userDrawn="1"/>
            </p:nvSpPr>
            <p:spPr bwMode="ltGray">
              <a:xfrm>
                <a:off x="4560" y="4032"/>
                <a:ext cx="816" cy="192"/>
              </a:xfrm>
              <a:prstGeom prst="rect">
                <a:avLst/>
              </a:prstGeom>
              <a:pattFill prst="pct60">
                <a:fgClr>
                  <a:schemeClr val="folHlink"/>
                </a:fgClr>
                <a:bgClr>
                  <a:schemeClr val="bg1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497" name="Line 65"/>
              <p:cNvSpPr>
                <a:spLocks noChangeShapeType="1"/>
              </p:cNvSpPr>
              <p:nvPr userDrawn="1"/>
            </p:nvSpPr>
            <p:spPr bwMode="ltGray">
              <a:xfrm>
                <a:off x="4512" y="4032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498" name="Line 66"/>
              <p:cNvSpPr>
                <a:spLocks noChangeShapeType="1"/>
              </p:cNvSpPr>
              <p:nvPr userDrawn="1"/>
            </p:nvSpPr>
            <p:spPr bwMode="ltGray">
              <a:xfrm>
                <a:off x="4512" y="4224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499" name="Line 67"/>
              <p:cNvSpPr>
                <a:spLocks noChangeShapeType="1"/>
              </p:cNvSpPr>
              <p:nvPr userDrawn="1"/>
            </p:nvSpPr>
            <p:spPr bwMode="ltGray">
              <a:xfrm>
                <a:off x="4560" y="398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500" name="Line 68"/>
              <p:cNvSpPr>
                <a:spLocks noChangeShapeType="1"/>
              </p:cNvSpPr>
              <p:nvPr userDrawn="1"/>
            </p:nvSpPr>
            <p:spPr bwMode="ltGray">
              <a:xfrm>
                <a:off x="5376" y="398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8501" name="Group 69"/>
            <p:cNvGrpSpPr>
              <a:grpSpLocks/>
            </p:cNvGrpSpPr>
            <p:nvPr/>
          </p:nvGrpSpPr>
          <p:grpSpPr bwMode="auto">
            <a:xfrm>
              <a:off x="624" y="3984"/>
              <a:ext cx="912" cy="288"/>
              <a:chOff x="624" y="3984"/>
              <a:chExt cx="912" cy="288"/>
            </a:xfrm>
          </p:grpSpPr>
          <p:sp>
            <p:nvSpPr>
              <p:cNvPr id="18502" name="Rectangle 70" descr="60%"/>
              <p:cNvSpPr>
                <a:spLocks noChangeArrowheads="1"/>
              </p:cNvSpPr>
              <p:nvPr userDrawn="1"/>
            </p:nvSpPr>
            <p:spPr bwMode="ltGray">
              <a:xfrm>
                <a:off x="672" y="4032"/>
                <a:ext cx="816" cy="192"/>
              </a:xfrm>
              <a:prstGeom prst="rect">
                <a:avLst/>
              </a:prstGeom>
              <a:pattFill prst="pct60">
                <a:fgClr>
                  <a:schemeClr val="folHlink"/>
                </a:fgClr>
                <a:bgClr>
                  <a:schemeClr val="bg1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503" name="Line 71"/>
              <p:cNvSpPr>
                <a:spLocks noChangeShapeType="1"/>
              </p:cNvSpPr>
              <p:nvPr userDrawn="1"/>
            </p:nvSpPr>
            <p:spPr bwMode="ltGray">
              <a:xfrm>
                <a:off x="624" y="4032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504" name="Line 72"/>
              <p:cNvSpPr>
                <a:spLocks noChangeShapeType="1"/>
              </p:cNvSpPr>
              <p:nvPr userDrawn="1"/>
            </p:nvSpPr>
            <p:spPr bwMode="ltGray">
              <a:xfrm>
                <a:off x="624" y="4224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505" name="Line 73"/>
              <p:cNvSpPr>
                <a:spLocks noChangeShapeType="1"/>
              </p:cNvSpPr>
              <p:nvPr userDrawn="1"/>
            </p:nvSpPr>
            <p:spPr bwMode="ltGray">
              <a:xfrm>
                <a:off x="672" y="398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506" name="Line 74"/>
              <p:cNvSpPr>
                <a:spLocks noChangeShapeType="1"/>
              </p:cNvSpPr>
              <p:nvPr userDrawn="1"/>
            </p:nvSpPr>
            <p:spPr bwMode="ltGray">
              <a:xfrm>
                <a:off x="1488" y="398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18512" name="Line 80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18513" name="Group 81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18514" name="Line 82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515" name="Line 83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516" name="Arc 84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18507" name="Rectangle 7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8508" name="Rectangle 76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8509" name="Rectangle 7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Comic Sans MS" pitchFamily="66" charset="0"/>
                <a:ea typeface="굴림" charset="-127"/>
              </a:defRPr>
            </a:lvl1pPr>
          </a:lstStyle>
          <a:p>
            <a:fld id="{86983173-0057-4FCC-8B52-498787E0B3F8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18510" name="Rectangle 7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Comic Sans MS" pitchFamily="66" charset="0"/>
                <a:ea typeface="굴림" charset="-127"/>
              </a:defRPr>
            </a:lvl1pPr>
          </a:lstStyle>
          <a:p>
            <a:endParaRPr lang="ko-KR" altLang="en-US"/>
          </a:p>
        </p:txBody>
      </p:sp>
      <p:sp>
        <p:nvSpPr>
          <p:cNvPr id="18511" name="Rectangle 7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Comic Sans MS" pitchFamily="66" charset="0"/>
                <a:ea typeface="굴림" charset="-127"/>
              </a:defRPr>
            </a:lvl1pPr>
          </a:lstStyle>
          <a:p>
            <a:r>
              <a:rPr lang="en-US" altLang="ko-KR"/>
              <a:t>Page </a:t>
            </a:r>
            <a:fld id="{86A12116-FBA2-4648-BEFB-5EE0BD4B2385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hdr="0" ftr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lr>
          <a:schemeClr val="hlink"/>
        </a:buClr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hlink"/>
        </a:buClr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herpago.co.kr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>
                <a:latin typeface="Algerian" pitchFamily="82" charset="0"/>
              </a:rPr>
              <a:t>KT </a:t>
            </a:r>
            <a:r>
              <a:rPr lang="ko-KR" altLang="en-US" sz="3600" dirty="0">
                <a:latin typeface="Algerian" pitchFamily="82" charset="0"/>
              </a:rPr>
              <a:t>관리사무소 업무용 폰 제안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584" y="1700808"/>
            <a:ext cx="7488832" cy="432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286116" y="6000768"/>
            <a:ext cx="2279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By KT &amp; SHERPAGO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55250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91952"/>
          </a:xfrm>
        </p:spPr>
        <p:txBody>
          <a:bodyPr/>
          <a:lstStyle/>
          <a:p>
            <a:r>
              <a:rPr lang="en-US" altLang="ko-KR" dirty="0">
                <a:latin typeface="Algerian" pitchFamily="82" charset="0"/>
              </a:rPr>
              <a:t>1. KT </a:t>
            </a:r>
            <a:r>
              <a:rPr lang="ko-KR" altLang="en-US" dirty="0">
                <a:latin typeface="Algerian" pitchFamily="82" charset="0"/>
              </a:rPr>
              <a:t>관리사무소 </a:t>
            </a:r>
            <a:r>
              <a:rPr lang="ko-KR" altLang="en-US" b="1" dirty="0"/>
              <a:t>업무용 폰</a:t>
            </a: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9A04A-3BC7-433D-AEA2-2AF6836C0C86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2</a:t>
            </a:fld>
            <a:endParaRPr lang="en-US" altLang="ko-K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96910"/>
            <a:ext cx="8136904" cy="471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3889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91952"/>
          </a:xfrm>
        </p:spPr>
        <p:txBody>
          <a:bodyPr/>
          <a:lstStyle/>
          <a:p>
            <a:r>
              <a:rPr lang="en-US" altLang="ko-KR" dirty="0">
                <a:latin typeface="Algerian" pitchFamily="82" charset="0"/>
              </a:rPr>
              <a:t>2.  </a:t>
            </a:r>
            <a:r>
              <a:rPr lang="ko-KR" altLang="en-US" b="1" dirty="0"/>
              <a:t>업무용 폰 개요</a:t>
            </a: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9A04A-3BC7-433D-AEA2-2AF6836C0C86}" type="datetime1">
              <a:rPr lang="en-US" altLang="ko-KR" smtClean="0"/>
              <a:pPr/>
              <a:t>2/15/2020</a:t>
            </a:fld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3</a:t>
            </a:fld>
            <a:endParaRPr lang="en-US" altLang="ko-KR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01" y="1556792"/>
            <a:ext cx="7956884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7815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91952"/>
          </a:xfrm>
        </p:spPr>
        <p:txBody>
          <a:bodyPr/>
          <a:lstStyle/>
          <a:p>
            <a:r>
              <a:rPr lang="en-US" altLang="ko-KR" dirty="0">
                <a:latin typeface="Algerian" pitchFamily="82" charset="0"/>
              </a:rPr>
              <a:t>2.  </a:t>
            </a:r>
            <a:r>
              <a:rPr lang="ko-KR" altLang="en-US" b="1" dirty="0"/>
              <a:t>업무용 폰 개요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4</a:t>
            </a:fld>
            <a:endParaRPr lang="en-US" altLang="ko-KR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37" y="1412776"/>
            <a:ext cx="8064896" cy="490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1897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91952"/>
          </a:xfrm>
        </p:spPr>
        <p:txBody>
          <a:bodyPr/>
          <a:lstStyle/>
          <a:p>
            <a:r>
              <a:rPr lang="en-US" altLang="ko-KR" sz="2800" b="1" dirty="0"/>
              <a:t>3. </a:t>
            </a:r>
            <a:r>
              <a:rPr lang="ko-KR" altLang="en-US" sz="2800" b="1" dirty="0"/>
              <a:t>공용 폰 설치용 </a:t>
            </a:r>
            <a:r>
              <a:rPr lang="en-US" altLang="ko-KR" sz="2800" b="1" dirty="0"/>
              <a:t>APP  </a:t>
            </a:r>
            <a:r>
              <a:rPr lang="en-US" altLang="ko-KR" sz="2800" b="1" dirty="0">
                <a:latin typeface="맑은 고딕"/>
                <a:ea typeface="맑은 고딕"/>
              </a:rPr>
              <a:t>①</a:t>
            </a:r>
            <a:r>
              <a:rPr lang="en-US" altLang="ko-KR" sz="2800" b="1" dirty="0"/>
              <a:t> KT</a:t>
            </a:r>
            <a:r>
              <a:rPr lang="ko-KR" altLang="en-US" sz="2800" b="1" dirty="0"/>
              <a:t>기업전용</a:t>
            </a:r>
            <a:r>
              <a:rPr lang="en-US" altLang="ko-KR" sz="2800" b="1" dirty="0"/>
              <a:t>TALK</a:t>
            </a:r>
            <a:endParaRPr lang="ko-KR" altLang="en-US" sz="2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5</a:t>
            </a:fld>
            <a:endParaRPr lang="en-US" altLang="ko-K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8041026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6080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91952"/>
          </a:xfrm>
        </p:spPr>
        <p:txBody>
          <a:bodyPr/>
          <a:lstStyle/>
          <a:p>
            <a:r>
              <a:rPr lang="en-US" altLang="ko-KR" sz="2800" b="1" dirty="0"/>
              <a:t>3. </a:t>
            </a:r>
            <a:r>
              <a:rPr lang="ko-KR" altLang="en-US" sz="2800" b="1" dirty="0"/>
              <a:t>공용 폰 설치용 </a:t>
            </a:r>
            <a:r>
              <a:rPr lang="en-US" altLang="ko-KR" sz="2800" b="1" dirty="0"/>
              <a:t>APP    </a:t>
            </a:r>
            <a:r>
              <a:rPr lang="en-US" altLang="ko-KR" sz="2800" b="1" dirty="0">
                <a:latin typeface="맑은 고딕"/>
                <a:ea typeface="맑은 고딕"/>
              </a:rPr>
              <a:t>②</a:t>
            </a:r>
            <a:r>
              <a:rPr lang="en-US" altLang="ko-KR" sz="2800" b="1" dirty="0"/>
              <a:t> </a:t>
            </a:r>
            <a:r>
              <a:rPr lang="ko-KR" altLang="en-US" sz="2800" b="1" dirty="0"/>
              <a:t>주차단속</a:t>
            </a:r>
            <a:r>
              <a:rPr lang="en-US" altLang="ko-KR" sz="2800" b="1" dirty="0"/>
              <a:t> APP</a:t>
            </a:r>
            <a:endParaRPr lang="ko-KR" altLang="en-US" sz="2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6</a:t>
            </a:fld>
            <a:endParaRPr lang="en-US" altLang="ko-KR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98" y="1412776"/>
            <a:ext cx="8221450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7098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1560" y="26166"/>
            <a:ext cx="7772400" cy="891952"/>
          </a:xfrm>
        </p:spPr>
        <p:txBody>
          <a:bodyPr/>
          <a:lstStyle/>
          <a:p>
            <a:r>
              <a:rPr lang="en-US" altLang="ko-KR" sz="2800" b="1" dirty="0"/>
              <a:t>3. </a:t>
            </a:r>
            <a:r>
              <a:rPr lang="ko-KR" altLang="en-US" sz="2800" b="1" dirty="0"/>
              <a:t>공용 폰 설치용 </a:t>
            </a:r>
            <a:r>
              <a:rPr lang="en-US" altLang="ko-KR" sz="2800" b="1" dirty="0"/>
              <a:t>APP   </a:t>
            </a:r>
            <a:r>
              <a:rPr lang="en-US" altLang="ko-KR" sz="2800" b="1" dirty="0">
                <a:latin typeface="맑은 고딕"/>
                <a:ea typeface="맑은 고딕"/>
              </a:rPr>
              <a:t>②</a:t>
            </a:r>
            <a:r>
              <a:rPr lang="en-US" altLang="ko-KR" sz="2800" b="1" dirty="0"/>
              <a:t> </a:t>
            </a:r>
            <a:r>
              <a:rPr lang="ko-KR" altLang="en-US" sz="2800" b="1" dirty="0"/>
              <a:t>주차단속</a:t>
            </a:r>
            <a:r>
              <a:rPr lang="en-US" altLang="ko-KR" sz="2800" b="1" dirty="0"/>
              <a:t> APP </a:t>
            </a:r>
            <a:r>
              <a:rPr lang="en-US" altLang="ko-KR" sz="2400" dirty="0"/>
              <a:t>(</a:t>
            </a:r>
            <a:r>
              <a:rPr lang="ko-KR" altLang="en-US" sz="2400" dirty="0"/>
              <a:t>계속</a:t>
            </a:r>
            <a:r>
              <a:rPr lang="en-US" altLang="ko-KR" sz="2400" dirty="0"/>
              <a:t>)</a:t>
            </a:r>
            <a:endParaRPr lang="ko-KR" altLang="en-US" sz="24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7</a:t>
            </a:fld>
            <a:endParaRPr lang="en-US" altLang="ko-KR"/>
          </a:p>
        </p:txBody>
      </p:sp>
      <p:sp>
        <p:nvSpPr>
          <p:cNvPr id="3" name="TextBox 2"/>
          <p:cNvSpPr txBox="1"/>
          <p:nvPr/>
        </p:nvSpPr>
        <p:spPr>
          <a:xfrm>
            <a:off x="713993" y="2276872"/>
            <a:ext cx="811571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/>
              <a:t> </a:t>
            </a:r>
          </a:p>
          <a:p>
            <a:endParaRPr lang="en-US" altLang="ko-KR" sz="2400" dirty="0"/>
          </a:p>
          <a:p>
            <a:endParaRPr lang="en-US" altLang="ko-KR" sz="2400" dirty="0"/>
          </a:p>
          <a:p>
            <a:r>
              <a:rPr lang="en-US" altLang="ko-KR" sz="2400" dirty="0"/>
              <a:t>    2) </a:t>
            </a:r>
            <a:r>
              <a:rPr lang="ko-KR" altLang="en-US" sz="2400" b="1" dirty="0"/>
              <a:t>차량번호 인식 카메라와  공용 폰 연계 시 방문차량의       </a:t>
            </a:r>
            <a:endParaRPr lang="en-US" altLang="ko-KR" sz="2400" b="1" dirty="0"/>
          </a:p>
          <a:p>
            <a:r>
              <a:rPr lang="en-US" altLang="ko-KR" sz="2400" b="1" dirty="0"/>
              <a:t>         </a:t>
            </a:r>
            <a:r>
              <a:rPr lang="ko-KR" altLang="en-US" sz="2400" b="1" dirty="0"/>
              <a:t>번호와 방문자의 연락처를 확인할 수 있고</a:t>
            </a:r>
            <a:r>
              <a:rPr lang="en-US" altLang="ko-KR" sz="2400" b="1" dirty="0"/>
              <a:t>,    </a:t>
            </a:r>
          </a:p>
          <a:p>
            <a:r>
              <a:rPr lang="en-US" altLang="ko-KR" sz="2400" b="1" dirty="0"/>
              <a:t>        </a:t>
            </a:r>
            <a:r>
              <a:rPr lang="ko-KR" altLang="en-US" sz="2400" b="1" dirty="0"/>
              <a:t>공용 </a:t>
            </a:r>
            <a:r>
              <a:rPr lang="ko-KR" altLang="en-US" sz="2400" b="1" dirty="0" err="1"/>
              <a:t>폰으로</a:t>
            </a:r>
            <a:r>
              <a:rPr lang="ko-KR" altLang="en-US" sz="2400" b="1" dirty="0"/>
              <a:t>  방문자와 통화 시 성명과 방문 동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호수를</a:t>
            </a:r>
            <a:endParaRPr lang="en-US" altLang="ko-KR" sz="2400" b="1" dirty="0"/>
          </a:p>
          <a:p>
            <a:r>
              <a:rPr lang="ko-KR" altLang="en-US" sz="2400" b="1" dirty="0"/>
              <a:t>        파악</a:t>
            </a:r>
            <a:endParaRPr lang="en-US" altLang="ko-KR" sz="2400" b="1" dirty="0"/>
          </a:p>
          <a:p>
            <a:r>
              <a:rPr lang="en-US" altLang="ko-KR" sz="2400" b="1" dirty="0"/>
              <a:t>     </a:t>
            </a:r>
            <a:r>
              <a:rPr lang="en-US" altLang="ko-KR" sz="2400" dirty="0"/>
              <a:t>3)</a:t>
            </a:r>
            <a:r>
              <a:rPr lang="en-US" altLang="ko-KR" sz="2400" b="1" dirty="0"/>
              <a:t> </a:t>
            </a:r>
            <a:r>
              <a:rPr lang="ko-KR" altLang="en-US" sz="2400" b="1" dirty="0"/>
              <a:t>확보된 방문차량 정보를 방문 세대와 통화로 확인 후</a:t>
            </a:r>
            <a:endParaRPr lang="en-US" altLang="ko-KR" sz="2400" b="1" dirty="0"/>
          </a:p>
          <a:p>
            <a:r>
              <a:rPr lang="en-US" altLang="ko-KR" sz="2400" b="1" dirty="0"/>
              <a:t>         </a:t>
            </a:r>
            <a:r>
              <a:rPr lang="ko-KR" altLang="en-US" sz="2400" b="1" dirty="0"/>
              <a:t>불법 차량으로 판명 시 추적하여 퇴거 조치 가능</a:t>
            </a:r>
            <a:endParaRPr lang="en-US" altLang="ko-KR" sz="2400" b="1" dirty="0"/>
          </a:p>
          <a:p>
            <a:endParaRPr lang="en-US" altLang="ko-KR" sz="2400" b="1" dirty="0"/>
          </a:p>
        </p:txBody>
      </p:sp>
      <p:sp>
        <p:nvSpPr>
          <p:cNvPr id="8" name="직사각형 7"/>
          <p:cNvSpPr/>
          <p:nvPr/>
        </p:nvSpPr>
        <p:spPr>
          <a:xfrm>
            <a:off x="713993" y="1638668"/>
            <a:ext cx="81157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/>
              <a:t>나</a:t>
            </a:r>
            <a:r>
              <a:rPr lang="en-US" altLang="ko-KR" sz="2400" dirty="0"/>
              <a:t>. </a:t>
            </a:r>
            <a:r>
              <a:rPr lang="ko-KR" altLang="en-US" sz="2400" dirty="0"/>
              <a:t>방문차량 통제 방안</a:t>
            </a:r>
            <a:endParaRPr lang="en-US" altLang="ko-KR" sz="2400" dirty="0"/>
          </a:p>
          <a:p>
            <a:r>
              <a:rPr lang="en-US" altLang="ko-KR" sz="2400" dirty="0"/>
              <a:t>   1) </a:t>
            </a:r>
            <a:r>
              <a:rPr lang="ko-KR" altLang="en-US" sz="2400" dirty="0"/>
              <a:t>공용 폰 연계 </a:t>
            </a:r>
            <a:r>
              <a:rPr lang="en-US" altLang="ko-KR" sz="2400" dirty="0"/>
              <a:t>- </a:t>
            </a:r>
            <a:r>
              <a:rPr lang="ko-KR" altLang="en-US" sz="2400" dirty="0"/>
              <a:t>방문차량 입차 차단기 앞 안내판 설치</a:t>
            </a:r>
            <a:endParaRPr lang="en-US" altLang="ko-KR" sz="2400" dirty="0"/>
          </a:p>
          <a:p>
            <a:r>
              <a:rPr lang="en-US" altLang="ko-KR" sz="2400" dirty="0"/>
              <a:t>      “</a:t>
            </a:r>
            <a:r>
              <a:rPr lang="ko-KR" altLang="en-US" sz="2400" dirty="0"/>
              <a:t>방문차량은  </a:t>
            </a:r>
            <a:r>
              <a:rPr lang="en-US" altLang="ko-KR" sz="2400" dirty="0"/>
              <a:t>010-1234-5678(</a:t>
            </a:r>
            <a:r>
              <a:rPr lang="ko-KR" altLang="en-US" sz="2400" dirty="0"/>
              <a:t>관리사무소 대표전화</a:t>
            </a:r>
            <a:r>
              <a:rPr lang="en-US" altLang="ko-KR" sz="2400" dirty="0"/>
              <a:t>)</a:t>
            </a:r>
          </a:p>
          <a:p>
            <a:r>
              <a:rPr lang="en-US" altLang="ko-KR" sz="2400" dirty="0"/>
              <a:t>      </a:t>
            </a:r>
            <a:r>
              <a:rPr lang="ko-KR" altLang="en-US" sz="2400" dirty="0"/>
              <a:t>로 전화를 하여 등록한 후 출입할 수 있습니다</a:t>
            </a:r>
            <a:r>
              <a:rPr lang="en-US" altLang="ko-KR" sz="2400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943221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1560" y="26166"/>
            <a:ext cx="7772400" cy="891952"/>
          </a:xfrm>
        </p:spPr>
        <p:txBody>
          <a:bodyPr/>
          <a:lstStyle/>
          <a:p>
            <a:r>
              <a:rPr lang="en-US" altLang="ko-KR" sz="2800" b="1" dirty="0"/>
              <a:t>3. </a:t>
            </a:r>
            <a:r>
              <a:rPr lang="ko-KR" altLang="en-US" sz="2800" b="1" dirty="0"/>
              <a:t>공용 폰 설치용 </a:t>
            </a:r>
            <a:r>
              <a:rPr lang="en-US" altLang="ko-KR" sz="2800" b="1" dirty="0"/>
              <a:t>APP   </a:t>
            </a:r>
            <a:r>
              <a:rPr lang="en-US" altLang="ko-KR" sz="2800" b="1" dirty="0">
                <a:latin typeface="맑은 고딕"/>
                <a:ea typeface="맑은 고딕"/>
              </a:rPr>
              <a:t>②</a:t>
            </a:r>
            <a:r>
              <a:rPr lang="en-US" altLang="ko-KR" sz="2800" b="1" dirty="0"/>
              <a:t> </a:t>
            </a:r>
            <a:r>
              <a:rPr lang="ko-KR" altLang="en-US" sz="2800" b="1" dirty="0"/>
              <a:t>주차단속</a:t>
            </a:r>
            <a:r>
              <a:rPr lang="en-US" altLang="ko-KR" sz="2800" b="1" dirty="0"/>
              <a:t> APP </a:t>
            </a:r>
            <a:endParaRPr lang="ko-KR" altLang="en-US" sz="24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8</a:t>
            </a:fld>
            <a:endParaRPr lang="en-US" altLang="ko-KR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02" y="1268760"/>
            <a:ext cx="8496945" cy="5056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2208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1560" y="26166"/>
            <a:ext cx="7772400" cy="891952"/>
          </a:xfrm>
        </p:spPr>
        <p:txBody>
          <a:bodyPr/>
          <a:lstStyle/>
          <a:p>
            <a:r>
              <a:rPr lang="en-US" altLang="ko-KR" sz="2800" b="1" dirty="0"/>
              <a:t>3. </a:t>
            </a:r>
            <a:r>
              <a:rPr lang="ko-KR" altLang="en-US" sz="2800" b="1" dirty="0"/>
              <a:t>공용 폰 설치용 </a:t>
            </a:r>
            <a:r>
              <a:rPr lang="en-US" altLang="ko-KR" sz="2800" b="1" dirty="0"/>
              <a:t>APP  </a:t>
            </a:r>
            <a:r>
              <a:rPr lang="en-US" altLang="ko-KR" sz="2800" b="1" dirty="0">
                <a:latin typeface="맑은 고딕"/>
                <a:ea typeface="맑은 고딕"/>
              </a:rPr>
              <a:t>③</a:t>
            </a:r>
            <a:r>
              <a:rPr lang="en-US" altLang="ko-KR" sz="2800" b="1" dirty="0"/>
              <a:t> </a:t>
            </a:r>
            <a:r>
              <a:rPr lang="ko-KR" altLang="en-US" sz="2800" b="1" dirty="0" err="1"/>
              <a:t>모바일</a:t>
            </a:r>
            <a:r>
              <a:rPr lang="ko-KR" altLang="en-US" sz="2800" b="1" dirty="0"/>
              <a:t> 순찰</a:t>
            </a:r>
            <a:r>
              <a:rPr lang="en-US" altLang="ko-KR" sz="2800" b="1" dirty="0"/>
              <a:t> APP</a:t>
            </a:r>
            <a:endParaRPr lang="ko-KR" altLang="en-US" sz="2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9</a:t>
            </a:fld>
            <a:endParaRPr lang="en-US" altLang="ko-KR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827584" y="1628800"/>
            <a:ext cx="7495673" cy="4143404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</p:spTree>
    <p:extLst>
      <p:ext uri="{BB962C8B-B14F-4D97-AF65-F5344CB8AC3E}">
        <p14:creationId xmlns:p14="http://schemas.microsoft.com/office/powerpoint/2010/main" val="2329525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492" y="0"/>
            <a:ext cx="8179940" cy="891952"/>
          </a:xfrm>
        </p:spPr>
        <p:txBody>
          <a:bodyPr/>
          <a:lstStyle/>
          <a:p>
            <a:r>
              <a:rPr lang="en-US" altLang="ko-KR" sz="2800" b="1" dirty="0"/>
              <a:t>3. </a:t>
            </a:r>
            <a:r>
              <a:rPr lang="ko-KR" altLang="en-US" sz="2800" b="1" dirty="0"/>
              <a:t>공용 폰 설치용 </a:t>
            </a:r>
            <a:r>
              <a:rPr lang="en-US" altLang="ko-KR" sz="2800" b="1" dirty="0"/>
              <a:t>APP </a:t>
            </a:r>
            <a:r>
              <a:rPr lang="en-US" altLang="ko-KR" sz="2800" b="1" dirty="0">
                <a:latin typeface="맑은 고딕"/>
                <a:ea typeface="맑은 고딕"/>
              </a:rPr>
              <a:t>③</a:t>
            </a:r>
            <a:r>
              <a:rPr lang="en-US" altLang="ko-KR" sz="2800" b="1" dirty="0"/>
              <a:t> </a:t>
            </a:r>
            <a:r>
              <a:rPr lang="ko-KR" altLang="en-US" sz="2800" b="1" dirty="0" err="1"/>
              <a:t>모바일</a:t>
            </a:r>
            <a:r>
              <a:rPr lang="ko-KR" altLang="en-US" sz="2800" b="1" dirty="0"/>
              <a:t> 순찰</a:t>
            </a:r>
            <a:r>
              <a:rPr lang="en-US" altLang="ko-KR" sz="2800" b="1" dirty="0"/>
              <a:t> APP</a:t>
            </a:r>
            <a:r>
              <a:rPr lang="en-US" altLang="ko-KR" sz="2400" b="1" dirty="0"/>
              <a:t> (</a:t>
            </a:r>
            <a:r>
              <a:rPr lang="ko-KR" altLang="en-US" sz="2400" b="1" dirty="0"/>
              <a:t>계속</a:t>
            </a:r>
            <a:r>
              <a:rPr lang="en-US" altLang="ko-KR" sz="2400" b="1" dirty="0"/>
              <a:t>)</a:t>
            </a:r>
            <a:endParaRPr lang="ko-KR" altLang="en-US" sz="24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10</a:t>
            </a:fld>
            <a:endParaRPr lang="en-US" altLang="ko-KR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899592" y="1052736"/>
            <a:ext cx="7286677" cy="3960440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67" y="5229200"/>
            <a:ext cx="701992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9448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1560" y="26166"/>
            <a:ext cx="8280920" cy="891952"/>
          </a:xfrm>
        </p:spPr>
        <p:txBody>
          <a:bodyPr/>
          <a:lstStyle/>
          <a:p>
            <a:r>
              <a:rPr lang="en-US" altLang="ko-KR" sz="2800" b="1" dirty="0"/>
              <a:t>3. </a:t>
            </a:r>
            <a:r>
              <a:rPr lang="ko-KR" altLang="en-US" sz="2800" b="1" dirty="0"/>
              <a:t>공용 폰 설치용 </a:t>
            </a:r>
            <a:r>
              <a:rPr lang="en-US" altLang="ko-KR" sz="2800" b="1" dirty="0"/>
              <a:t>APP </a:t>
            </a:r>
            <a:r>
              <a:rPr lang="en-US" altLang="ko-KR" sz="2800" b="1" dirty="0">
                <a:latin typeface="맑은 고딕"/>
                <a:ea typeface="맑은 고딕"/>
              </a:rPr>
              <a:t>③</a:t>
            </a:r>
            <a:r>
              <a:rPr lang="en-US" altLang="ko-KR" sz="2800" b="1" dirty="0"/>
              <a:t> </a:t>
            </a:r>
            <a:r>
              <a:rPr lang="ko-KR" altLang="en-US" sz="2800" b="1" dirty="0" err="1"/>
              <a:t>모바일</a:t>
            </a:r>
            <a:r>
              <a:rPr lang="ko-KR" altLang="en-US" sz="2800" b="1" dirty="0"/>
              <a:t> 순찰</a:t>
            </a:r>
            <a:r>
              <a:rPr lang="en-US" altLang="ko-KR" sz="2800" b="1" dirty="0"/>
              <a:t> APP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계속</a:t>
            </a:r>
            <a:r>
              <a:rPr lang="en-US" altLang="ko-KR" sz="2400" b="1" dirty="0"/>
              <a:t>)</a:t>
            </a:r>
            <a:endParaRPr lang="ko-KR" altLang="en-US" sz="24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11</a:t>
            </a:fld>
            <a:endParaRPr lang="en-US" altLang="ko-K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42910" y="1484784"/>
            <a:ext cx="7786742" cy="4942050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</p:spTree>
    <p:extLst>
      <p:ext uri="{BB962C8B-B14F-4D97-AF65-F5344CB8AC3E}">
        <p14:creationId xmlns:p14="http://schemas.microsoft.com/office/powerpoint/2010/main" val="1770510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1560" y="26166"/>
            <a:ext cx="7772400" cy="891952"/>
          </a:xfrm>
        </p:spPr>
        <p:txBody>
          <a:bodyPr/>
          <a:lstStyle/>
          <a:p>
            <a:r>
              <a:rPr lang="en-US" altLang="ko-KR" sz="2800" b="1" dirty="0"/>
              <a:t>3. </a:t>
            </a:r>
            <a:r>
              <a:rPr lang="ko-KR" altLang="en-US" sz="2800" b="1" dirty="0"/>
              <a:t>공용 폰 설치용 </a:t>
            </a:r>
            <a:r>
              <a:rPr lang="en-US" altLang="ko-KR" sz="2800" b="1" dirty="0"/>
              <a:t>APP </a:t>
            </a:r>
            <a:r>
              <a:rPr lang="en-US" altLang="ko-KR" sz="2800" b="1" dirty="0">
                <a:latin typeface="맑은 고딕"/>
                <a:ea typeface="맑은 고딕"/>
              </a:rPr>
              <a:t>④</a:t>
            </a:r>
            <a:r>
              <a:rPr lang="en-US" altLang="ko-KR" sz="2800" b="1" dirty="0"/>
              <a:t> </a:t>
            </a:r>
            <a:r>
              <a:rPr lang="ko-KR" altLang="en-US" sz="2800" b="1" dirty="0"/>
              <a:t>기타 무상 제공 </a:t>
            </a:r>
            <a:r>
              <a:rPr lang="en-US" altLang="ko-KR" sz="2800" b="1" dirty="0"/>
              <a:t> APP</a:t>
            </a:r>
            <a:endParaRPr lang="ko-KR" altLang="en-US" sz="2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12</a:t>
            </a:fld>
            <a:endParaRPr lang="en-US" altLang="ko-KR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807616"/>
              </p:ext>
            </p:extLst>
          </p:nvPr>
        </p:nvGraphicFramePr>
        <p:xfrm>
          <a:off x="683568" y="1628800"/>
          <a:ext cx="8136904" cy="4608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4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소음측정</a:t>
                      </a: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APP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2000" baseline="0" dirty="0">
                          <a:solidFill>
                            <a:schemeClr val="tx1"/>
                          </a:solidFill>
                        </a:rPr>
                        <a:t>검침 </a:t>
                      </a:r>
                      <a:r>
                        <a:rPr lang="en-US" altLang="ko-KR" sz="2000" baseline="0" dirty="0">
                          <a:solidFill>
                            <a:schemeClr val="tx1"/>
                          </a:solidFill>
                        </a:rPr>
                        <a:t>APP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위기탈출</a:t>
                      </a:r>
                      <a:endParaRPr lang="en-US" altLang="ko-KR" sz="200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안전보건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119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신고</a:t>
                      </a:r>
                      <a:r>
                        <a:rPr lang="en-US" altLang="ko-KR" sz="2000" baseline="0" dirty="0">
                          <a:solidFill>
                            <a:schemeClr val="tx1"/>
                          </a:solidFill>
                        </a:rPr>
                        <a:t> APP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7472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1800" y="2410599"/>
            <a:ext cx="2016224" cy="382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2383023"/>
            <a:ext cx="2088232" cy="3854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99700" y="2381794"/>
            <a:ext cx="2004548" cy="3855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76256" y="2372369"/>
            <a:ext cx="1944216" cy="3864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72389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1560" y="26166"/>
            <a:ext cx="8280920" cy="891952"/>
          </a:xfrm>
        </p:spPr>
        <p:txBody>
          <a:bodyPr/>
          <a:lstStyle/>
          <a:p>
            <a:r>
              <a:rPr lang="en-US" altLang="ko-KR" sz="2800" b="1" dirty="0"/>
              <a:t>3. </a:t>
            </a:r>
            <a:r>
              <a:rPr lang="ko-KR" altLang="en-US" sz="2800" b="1" dirty="0"/>
              <a:t>공용 폰 설치용 </a:t>
            </a:r>
            <a:r>
              <a:rPr lang="en-US" altLang="ko-KR" sz="2800" b="1" dirty="0"/>
              <a:t>APP </a:t>
            </a:r>
            <a:r>
              <a:rPr lang="en-US" altLang="ko-KR" sz="2800" b="1" dirty="0">
                <a:latin typeface="맑은 고딕"/>
                <a:ea typeface="맑은 고딕"/>
              </a:rPr>
              <a:t>⑤</a:t>
            </a:r>
            <a:r>
              <a:rPr lang="en-US" altLang="ko-KR" sz="2800" b="1" dirty="0"/>
              <a:t>  </a:t>
            </a:r>
            <a:r>
              <a:rPr lang="ko-KR" altLang="en-US" sz="2800" b="1" dirty="0" err="1"/>
              <a:t>셀파고</a:t>
            </a:r>
            <a:r>
              <a:rPr lang="ko-KR" altLang="en-US" sz="2800" b="1" dirty="0"/>
              <a:t>  시스템 프로그램</a:t>
            </a:r>
            <a:endParaRPr lang="ko-KR" altLang="en-US" sz="2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13</a:t>
            </a:fld>
            <a:endParaRPr lang="en-US" altLang="ko-KR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090652"/>
              </p:ext>
            </p:extLst>
          </p:nvPr>
        </p:nvGraphicFramePr>
        <p:xfrm>
          <a:off x="683568" y="1628800"/>
          <a:ext cx="8136904" cy="4608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4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장기수선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2000" baseline="0" dirty="0">
                          <a:solidFill>
                            <a:schemeClr val="tx1"/>
                          </a:solidFill>
                        </a:rPr>
                        <a:t>하자관리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err="1">
                          <a:solidFill>
                            <a:schemeClr val="tx1"/>
                          </a:solidFill>
                        </a:rPr>
                        <a:t>셀파고</a:t>
                      </a:r>
                      <a:endParaRPr lang="en-US" altLang="ko-KR" sz="200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2000" dirty="0" err="1">
                          <a:solidFill>
                            <a:schemeClr val="tx1"/>
                          </a:solidFill>
                        </a:rPr>
                        <a:t>모바일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자동음성방송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7472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2348880"/>
            <a:ext cx="2088232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1" y="2348880"/>
            <a:ext cx="2016223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135" y="2355150"/>
            <a:ext cx="1909106" cy="388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944" y="2355150"/>
            <a:ext cx="1980629" cy="388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5695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44775"/>
            <a:ext cx="8280920" cy="594522"/>
          </a:xfrm>
        </p:spPr>
        <p:txBody>
          <a:bodyPr/>
          <a:lstStyle/>
          <a:p>
            <a:r>
              <a:rPr lang="en-US" altLang="ko-KR" sz="2800" b="1" dirty="0"/>
              <a:t>3. </a:t>
            </a:r>
            <a:r>
              <a:rPr lang="ko-KR" altLang="en-US" sz="2800" b="1" dirty="0"/>
              <a:t>공용 폰 활용 </a:t>
            </a:r>
            <a:r>
              <a:rPr lang="en-US" altLang="ko-KR" sz="2800" b="1" dirty="0"/>
              <a:t>Tip </a:t>
            </a:r>
            <a:r>
              <a:rPr lang="en-US" altLang="ko-KR" sz="2800" b="1" dirty="0">
                <a:latin typeface="맑은 고딕"/>
                <a:ea typeface="맑은 고딕"/>
              </a:rPr>
              <a:t>①</a:t>
            </a:r>
            <a:r>
              <a:rPr lang="en-US" altLang="ko-KR" sz="2800" b="1" dirty="0"/>
              <a:t>  SNS</a:t>
            </a:r>
            <a:r>
              <a:rPr lang="ko-KR" altLang="en-US" sz="2800" b="1" dirty="0"/>
              <a:t>를 활용한 민원 업무</a:t>
            </a:r>
            <a:endParaRPr lang="ko-KR" altLang="en-US" sz="2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14</a:t>
            </a:fld>
            <a:endParaRPr lang="en-US" altLang="ko-K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64704"/>
            <a:ext cx="7704856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90244" y="1591989"/>
            <a:ext cx="834625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/>
              <a:t>가</a:t>
            </a:r>
            <a:r>
              <a:rPr lang="en-US" altLang="ko-KR" sz="2000" b="1" dirty="0"/>
              <a:t>. </a:t>
            </a:r>
            <a:r>
              <a:rPr lang="ko-KR" altLang="en-US" sz="2000" b="1" dirty="0"/>
              <a:t>기존에 방문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팩스로만 처리하였던 민원서류의 수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발신을 공용 폰</a:t>
            </a:r>
            <a:endParaRPr lang="en-US" altLang="ko-KR" sz="2000" b="1" dirty="0"/>
          </a:p>
          <a:p>
            <a:r>
              <a:rPr lang="en-US" altLang="ko-KR" sz="2000" b="1" dirty="0"/>
              <a:t>     </a:t>
            </a:r>
            <a:r>
              <a:rPr lang="ko-KR" altLang="en-US" sz="2000" b="1" dirty="0"/>
              <a:t>카카오 톡 등 </a:t>
            </a:r>
            <a:r>
              <a:rPr lang="en-US" altLang="ko-KR" sz="2000" b="1" dirty="0"/>
              <a:t>SNS</a:t>
            </a:r>
            <a:r>
              <a:rPr lang="ko-KR" altLang="en-US" sz="2000" b="1" dirty="0"/>
              <a:t>로 처리 시 업무 효율화 및 민원 만족도 상승</a:t>
            </a:r>
            <a:endParaRPr lang="en-US" altLang="ko-KR" sz="2000" b="1" dirty="0"/>
          </a:p>
          <a:p>
            <a:endParaRPr lang="en-US" altLang="ko-KR" sz="2000" b="1" dirty="0"/>
          </a:p>
          <a:p>
            <a:r>
              <a:rPr lang="ko-KR" altLang="en-US" sz="2000" b="1" dirty="0"/>
              <a:t>나</a:t>
            </a:r>
            <a:r>
              <a:rPr lang="en-US" altLang="ko-KR" sz="2000" b="1" dirty="0"/>
              <a:t>. </a:t>
            </a:r>
            <a:r>
              <a:rPr lang="ko-KR" altLang="en-US" sz="2000" b="1" dirty="0"/>
              <a:t>민원전화가 통화 중일 때 입주자의 불만을 해소하기 위해 </a:t>
            </a:r>
            <a:r>
              <a:rPr lang="en-US" altLang="ko-KR" sz="2000" b="1" dirty="0"/>
              <a:t>SNS</a:t>
            </a:r>
            <a:r>
              <a:rPr lang="ko-KR" altLang="en-US" sz="2000" b="1" dirty="0"/>
              <a:t>를</a:t>
            </a:r>
            <a:endParaRPr lang="en-US" altLang="ko-KR" sz="2000" b="1" dirty="0"/>
          </a:p>
          <a:p>
            <a:r>
              <a:rPr lang="en-US" altLang="ko-KR" sz="2000" b="1" dirty="0"/>
              <a:t>     </a:t>
            </a:r>
            <a:r>
              <a:rPr lang="ko-KR" altLang="en-US" sz="2000" b="1" dirty="0"/>
              <a:t>활용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민원담당자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경리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서무</a:t>
            </a:r>
            <a:r>
              <a:rPr lang="en-US" altLang="ko-KR" sz="2000" b="1" dirty="0"/>
              <a:t>)</a:t>
            </a:r>
            <a:r>
              <a:rPr lang="ko-KR" altLang="en-US" sz="2000" b="1" dirty="0"/>
              <a:t>의 </a:t>
            </a:r>
            <a:r>
              <a:rPr lang="en-US" altLang="ko-KR" sz="2000" b="1" dirty="0"/>
              <a:t>PC</a:t>
            </a:r>
            <a:r>
              <a:rPr lang="ko-KR" altLang="en-US" sz="2000" b="1" dirty="0"/>
              <a:t>에 카카오 톡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상담 톡 설치 필요</a:t>
            </a:r>
            <a:endParaRPr lang="en-US" altLang="ko-KR" sz="2000" b="1" dirty="0"/>
          </a:p>
          <a:p>
            <a:endParaRPr lang="en-US" altLang="ko-KR" sz="2000" b="1" dirty="0"/>
          </a:p>
          <a:p>
            <a:r>
              <a:rPr lang="ko-KR" altLang="en-US" sz="2000" b="1" dirty="0"/>
              <a:t>다</a:t>
            </a:r>
            <a:r>
              <a:rPr lang="en-US" altLang="ko-KR" sz="2000" b="1" dirty="0"/>
              <a:t>. </a:t>
            </a:r>
            <a:r>
              <a:rPr lang="ko-KR" altLang="en-US" sz="2000" b="1" dirty="0"/>
              <a:t>방문차량 사전 등록업무와 허위 방문차량의 통제 수단</a:t>
            </a:r>
            <a:endParaRPr lang="en-US" altLang="ko-KR" sz="2000" b="1" dirty="0"/>
          </a:p>
          <a:p>
            <a:pPr latinLnBrk="1"/>
            <a:r>
              <a:rPr lang="ko-KR" altLang="en-US" sz="2000" b="1" dirty="0"/>
              <a:t>     주차 관제의 가장 큰 걸림돌은 방문 차량 관리입니다</a:t>
            </a:r>
            <a:r>
              <a:rPr lang="en-US" altLang="ko-KR" sz="2000" b="1" dirty="0"/>
              <a:t>.</a:t>
            </a:r>
          </a:p>
          <a:p>
            <a:pPr latinLnBrk="1"/>
            <a:r>
              <a:rPr lang="en-US" altLang="ko-KR" sz="2000" b="1" dirty="0"/>
              <a:t>     </a:t>
            </a:r>
            <a:r>
              <a:rPr lang="ko-KR" altLang="en-US" sz="2000" b="1" dirty="0"/>
              <a:t>방문 차량 입차 시 안내판 또는 안내에 따라 방문자가 관리사무소 </a:t>
            </a:r>
            <a:endParaRPr lang="en-US" altLang="ko-KR" sz="2000" b="1" dirty="0"/>
          </a:p>
          <a:p>
            <a:pPr latinLnBrk="1"/>
            <a:r>
              <a:rPr lang="en-US" altLang="ko-KR" sz="2000" b="1" dirty="0"/>
              <a:t>     </a:t>
            </a:r>
            <a:r>
              <a:rPr lang="ko-KR" altLang="en-US" sz="2000" b="1" dirty="0"/>
              <a:t>공용 폰 번호로 신고를 하게 할 경우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 방문자의 차량번호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전화번호</a:t>
            </a:r>
            <a:r>
              <a:rPr lang="en-US" altLang="ko-KR" sz="2000" b="1" dirty="0"/>
              <a:t>, </a:t>
            </a:r>
          </a:p>
          <a:p>
            <a:pPr latinLnBrk="1"/>
            <a:r>
              <a:rPr lang="en-US" altLang="ko-KR" sz="2000" b="1" dirty="0"/>
              <a:t>     </a:t>
            </a:r>
            <a:r>
              <a:rPr lang="ko-KR" altLang="en-US" sz="2000" b="1" dirty="0"/>
              <a:t>방문 장소를 확인할 수 있어 추적 관리가 가능합니다</a:t>
            </a:r>
            <a:r>
              <a:rPr lang="en-US" altLang="ko-KR" sz="2000" b="1" dirty="0"/>
              <a:t>. </a:t>
            </a:r>
          </a:p>
          <a:p>
            <a:pPr latinLnBrk="1"/>
            <a:r>
              <a:rPr lang="en-US" altLang="ko-KR" sz="2000" b="1" dirty="0"/>
              <a:t>     </a:t>
            </a:r>
            <a:r>
              <a:rPr lang="ko-KR" altLang="en-US" sz="2000" b="1" dirty="0"/>
              <a:t>주간에는 관리사무소 </a:t>
            </a:r>
            <a:r>
              <a:rPr lang="en-US" altLang="ko-KR" sz="2000" b="1" dirty="0"/>
              <a:t>,  </a:t>
            </a:r>
            <a:r>
              <a:rPr lang="ko-KR" altLang="en-US" sz="2000" b="1" dirty="0"/>
              <a:t>야간에는 경비실에서 사용하면 편리하며</a:t>
            </a:r>
            <a:endParaRPr lang="en-US" altLang="ko-KR" sz="2000" b="1" dirty="0"/>
          </a:p>
          <a:p>
            <a:pPr latinLnBrk="1"/>
            <a:r>
              <a:rPr lang="en-US" altLang="ko-KR" sz="2000" b="1" dirty="0"/>
              <a:t>     </a:t>
            </a:r>
            <a:r>
              <a:rPr lang="ko-KR" altLang="en-US" sz="2000" b="1" dirty="0"/>
              <a:t>일반전화로 이 업무를 수행하기는 여러모로 어렵습니다</a:t>
            </a:r>
            <a:r>
              <a:rPr lang="en-US" altLang="ko-KR" sz="2000" b="1" dirty="0"/>
              <a:t>.</a:t>
            </a:r>
            <a:endParaRPr lang="ko-KR" altLang="en-US" sz="2000" b="1" dirty="0"/>
          </a:p>
          <a:p>
            <a:endParaRPr lang="en-US" altLang="ko-KR" sz="2000" b="1" dirty="0"/>
          </a:p>
          <a:p>
            <a:endParaRPr lang="en-US" altLang="ko-KR" sz="2000" dirty="0"/>
          </a:p>
          <a:p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3258295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80920" cy="594522"/>
          </a:xfrm>
        </p:spPr>
        <p:txBody>
          <a:bodyPr/>
          <a:lstStyle/>
          <a:p>
            <a:r>
              <a:rPr lang="en-US" altLang="ko-KR" sz="2800" b="1" dirty="0"/>
              <a:t>3. </a:t>
            </a:r>
            <a:r>
              <a:rPr lang="ko-KR" altLang="en-US" sz="2800" b="1" dirty="0"/>
              <a:t>공용 폰 활용 </a:t>
            </a:r>
            <a:r>
              <a:rPr lang="en-US" altLang="ko-KR" sz="2800" b="1" dirty="0"/>
              <a:t>Tip </a:t>
            </a:r>
            <a:r>
              <a:rPr lang="en-US" altLang="ko-KR" sz="2800" b="1" dirty="0">
                <a:latin typeface="맑은 고딕"/>
                <a:ea typeface="맑은 고딕"/>
              </a:rPr>
              <a:t>②</a:t>
            </a:r>
            <a:r>
              <a:rPr lang="en-US" altLang="ko-KR" sz="2800" b="1" dirty="0"/>
              <a:t>  </a:t>
            </a:r>
            <a:r>
              <a:rPr lang="ko-KR" altLang="en-US" sz="2800" b="1" dirty="0"/>
              <a:t>통신비 절감 방안</a:t>
            </a:r>
            <a:endParaRPr lang="ko-KR" altLang="en-US" sz="2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15</a:t>
            </a:fld>
            <a:endParaRPr lang="en-US" altLang="ko-KR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71818"/>
            <a:ext cx="8280920" cy="5293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04829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80920" cy="594522"/>
          </a:xfrm>
        </p:spPr>
        <p:txBody>
          <a:bodyPr/>
          <a:lstStyle/>
          <a:p>
            <a:r>
              <a:rPr lang="en-US" altLang="ko-KR" sz="2800" b="1" dirty="0"/>
              <a:t>3. </a:t>
            </a:r>
            <a:r>
              <a:rPr lang="ko-KR" altLang="en-US" sz="2800" b="1" dirty="0"/>
              <a:t>공용 폰 활용 </a:t>
            </a:r>
            <a:r>
              <a:rPr lang="en-US" altLang="ko-KR" sz="2800" b="1" dirty="0"/>
              <a:t>Tip </a:t>
            </a:r>
            <a:r>
              <a:rPr lang="en-US" altLang="ko-KR" sz="2800" b="1" dirty="0">
                <a:latin typeface="맑은 고딕"/>
                <a:ea typeface="맑은 고딕"/>
              </a:rPr>
              <a:t>②</a:t>
            </a:r>
            <a:r>
              <a:rPr lang="en-US" altLang="ko-KR" sz="2800" b="1" dirty="0"/>
              <a:t>  </a:t>
            </a:r>
            <a:r>
              <a:rPr lang="ko-KR" altLang="en-US" sz="2800" b="1" dirty="0"/>
              <a:t>통신비 절감 방안</a:t>
            </a:r>
            <a:r>
              <a:rPr lang="en-US" altLang="ko-KR" sz="2800" b="1" dirty="0"/>
              <a:t>(</a:t>
            </a:r>
            <a:r>
              <a:rPr lang="ko-KR" altLang="en-US" sz="2800" b="1" dirty="0"/>
              <a:t>문자 활용</a:t>
            </a:r>
            <a:r>
              <a:rPr lang="en-US" altLang="ko-KR" sz="2800" b="1" dirty="0"/>
              <a:t>)</a:t>
            </a:r>
            <a:endParaRPr lang="ko-KR" altLang="en-US" sz="2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16</a:t>
            </a:fld>
            <a:endParaRPr lang="en-US" altLang="ko-KR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77200"/>
            <a:ext cx="7921576" cy="4372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584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1560" y="26166"/>
            <a:ext cx="7772400" cy="891952"/>
          </a:xfrm>
        </p:spPr>
        <p:txBody>
          <a:bodyPr/>
          <a:lstStyle/>
          <a:p>
            <a:pPr lvl="0">
              <a:defRPr/>
            </a:pPr>
            <a:r>
              <a:rPr lang="en-US" altLang="ko-KR" sz="2800" b="1"/>
              <a:t>4. </a:t>
            </a:r>
            <a:r>
              <a:rPr lang="ko-KR" altLang="en-US" sz="2800" b="1"/>
              <a:t>공용 폰  제공 단말기 </a:t>
            </a:r>
            <a:endParaRPr lang="ko-KR" altLang="en-US" sz="280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Page </a:t>
            </a:r>
            <a:fld id="{E3691A45-D5CE-4EA4-BF44-E1DF5A675BC6}" type="slidenum">
              <a:rPr lang="en-US" altLang="ko-KR"/>
              <a:pPr lvl="0">
                <a:defRPr/>
              </a:pPr>
              <a:t>17</a:t>
            </a:fld>
            <a:endParaRPr lang="en-US" altLang="ko-KR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>
          <a:xfrm>
            <a:off x="2060575" y="3543300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83568" y="1052736"/>
            <a:ext cx="79208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>
                <a:solidFill>
                  <a:srgbClr val="0070C0"/>
                </a:solidFill>
              </a:rPr>
              <a:t>스마트폰은 관리업무 전분야 </a:t>
            </a:r>
            <a:r>
              <a:rPr lang="en-US" altLang="ko-KR" b="1">
                <a:solidFill>
                  <a:srgbClr val="0070C0"/>
                </a:solidFill>
              </a:rPr>
              <a:t>(</a:t>
            </a:r>
            <a:r>
              <a:rPr lang="ko-KR" altLang="en-US" b="1">
                <a:solidFill>
                  <a:srgbClr val="0070C0"/>
                </a:solidFill>
              </a:rPr>
              <a:t>통신</a:t>
            </a:r>
            <a:r>
              <a:rPr lang="en-US" altLang="ko-KR" b="1">
                <a:solidFill>
                  <a:srgbClr val="0070C0"/>
                </a:solidFill>
              </a:rPr>
              <a:t>+APP)</a:t>
            </a:r>
            <a:r>
              <a:rPr lang="ko-KR" altLang="en-US" b="1">
                <a:solidFill>
                  <a:srgbClr val="0070C0"/>
                </a:solidFill>
              </a:rPr>
              <a:t>에</a:t>
            </a:r>
            <a:r>
              <a:rPr lang="en-US" altLang="ko-KR" b="1">
                <a:solidFill>
                  <a:srgbClr val="0070C0"/>
                </a:solidFill>
              </a:rPr>
              <a:t>, </a:t>
            </a:r>
            <a:r>
              <a:rPr lang="ko-KR" altLang="en-US" b="1">
                <a:solidFill>
                  <a:srgbClr val="0070C0"/>
                </a:solidFill>
              </a:rPr>
              <a:t>태블릿 은 주로 </a:t>
            </a:r>
            <a:r>
              <a:rPr lang="en-US" altLang="ko-KR" b="1">
                <a:solidFill>
                  <a:srgbClr val="0070C0"/>
                </a:solidFill>
              </a:rPr>
              <a:t>APP</a:t>
            </a:r>
            <a:r>
              <a:rPr lang="ko-KR" altLang="en-US" b="1">
                <a:solidFill>
                  <a:srgbClr val="0070C0"/>
                </a:solidFill>
              </a:rPr>
              <a:t>사용 권장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3568" y="4759022"/>
            <a:ext cx="8064896" cy="1182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/>
              <a:t>*</a:t>
            </a:r>
            <a:r>
              <a:rPr lang="ko-KR" altLang="en-US"/>
              <a:t> </a:t>
            </a:r>
            <a:r>
              <a:rPr lang="en-US" altLang="ko-KR"/>
              <a:t>2</a:t>
            </a:r>
            <a:r>
              <a:rPr lang="ko-KR" altLang="en-US"/>
              <a:t>년 약정가격임</a:t>
            </a:r>
          </a:p>
          <a:p>
            <a:pPr>
              <a:defRPr/>
            </a:pPr>
            <a:r>
              <a:rPr lang="en-US" altLang="ko-KR"/>
              <a:t>*</a:t>
            </a:r>
            <a:r>
              <a:rPr lang="ko-KR" altLang="en-US"/>
              <a:t> 공급가에 개통대행에 따른 부가세가 포함된 가격임</a:t>
            </a:r>
          </a:p>
          <a:p>
            <a:pPr>
              <a:defRPr/>
            </a:pPr>
            <a:r>
              <a:rPr lang="en-US" altLang="ko-KR"/>
              <a:t>*</a:t>
            </a:r>
            <a:r>
              <a:rPr lang="ko-KR" altLang="en-US"/>
              <a:t> 스마트 폰은 개인 도는 법인만이 개통 가능함</a:t>
            </a:r>
          </a:p>
          <a:p>
            <a:pPr>
              <a:defRPr/>
            </a:pPr>
            <a:r>
              <a:rPr lang="ko-KR" altLang="en-US"/>
              <a:t>  </a:t>
            </a:r>
            <a:r>
              <a:rPr lang="en-US" altLang="ko-KR"/>
              <a:t>(</a:t>
            </a:r>
            <a:r>
              <a:rPr lang="ko-KR" altLang="en-US"/>
              <a:t>관리사무소</a:t>
            </a:r>
            <a:r>
              <a:rPr lang="en-US" altLang="ko-KR"/>
              <a:t>,</a:t>
            </a:r>
            <a:r>
              <a:rPr lang="ko-KR" altLang="en-US"/>
              <a:t> 입대 명의로는 개통 불가</a:t>
            </a:r>
            <a:r>
              <a:rPr lang="en-US" altLang="ko-KR"/>
              <a:t>)</a:t>
            </a:r>
          </a:p>
        </p:txBody>
      </p:sp>
      <p:pic>
        <p:nvPicPr>
          <p:cNvPr id="16" name="그림 15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1043608" y="1700808"/>
            <a:ext cx="6624736" cy="273630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860032" y="3573016"/>
            <a:ext cx="403483" cy="3589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1560" y="26166"/>
            <a:ext cx="7772400" cy="891952"/>
          </a:xfrm>
        </p:spPr>
        <p:txBody>
          <a:bodyPr/>
          <a:lstStyle/>
          <a:p>
            <a:pPr lvl="0">
              <a:defRPr/>
            </a:pPr>
            <a:r>
              <a:rPr lang="en-US" altLang="ko-KR" sz="2800" b="1"/>
              <a:t>4. </a:t>
            </a:r>
            <a:r>
              <a:rPr lang="ko-KR" altLang="en-US" sz="2800" b="1"/>
              <a:t>공용 폰  설치</a:t>
            </a:r>
            <a:r>
              <a:rPr lang="en-US" altLang="ko-KR" sz="2800" b="1"/>
              <a:t> </a:t>
            </a:r>
            <a:r>
              <a:rPr lang="ko-KR" altLang="en-US" sz="2800" b="1"/>
              <a:t>개별</a:t>
            </a:r>
            <a:r>
              <a:rPr lang="en-US" altLang="ko-KR" sz="2800" b="1"/>
              <a:t> app</a:t>
            </a:r>
            <a:r>
              <a:rPr lang="ko-KR" altLang="en-US" sz="2800" b="1"/>
              <a:t> 가격</a:t>
            </a:r>
            <a:r>
              <a:rPr lang="en-US" altLang="ko-KR" sz="2800" b="1"/>
              <a:t>(</a:t>
            </a:r>
            <a:r>
              <a:rPr lang="ko-KR" altLang="en-US" sz="2800" b="1"/>
              <a:t>월 사용료</a:t>
            </a:r>
            <a:r>
              <a:rPr lang="en-US" altLang="ko-KR" sz="2800" b="1"/>
              <a:t>)</a:t>
            </a:r>
            <a:r>
              <a:rPr lang="ko-KR" altLang="en-US" sz="2800" b="1"/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Page </a:t>
            </a:r>
            <a:fld id="{E3691A45-D5CE-4EA4-BF44-E1DF5A675BC6}" type="slidenum">
              <a:rPr lang="en-US" altLang="ko-KR"/>
              <a:pPr lvl="0">
                <a:defRPr/>
              </a:pPr>
              <a:t>18</a:t>
            </a:fld>
            <a:endParaRPr lang="en-US" altLang="ko-KR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>
          <a:xfrm>
            <a:off x="2060575" y="3543300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755576" y="1948815"/>
          <a:ext cx="7848872" cy="1838325"/>
        </p:xfrm>
        <a:graphic>
          <a:graphicData uri="http://schemas.openxmlformats.org/drawingml/2006/table">
            <a:tbl>
              <a:tblPr firstRow="1" bandRow="1">
                <a:tableStyleId>{D68EC60B-5C72-4F00-A40B-8A06571290DB}</a:tableStyleId>
              </a:tblPr>
              <a:tblGrid>
                <a:gridCol w="2613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37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6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구분다돈다 순찰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사용료</a:t>
                      </a:r>
                      <a:r>
                        <a:rPr lang="en-US" altLang="ko-KR"/>
                        <a:t>(</a:t>
                      </a:r>
                      <a:r>
                        <a:rPr lang="ko-KR" altLang="en-US"/>
                        <a:t>월</a:t>
                      </a:r>
                      <a:r>
                        <a:rPr lang="en-US" altLang="ko-KR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비고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주차단속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/>
                        <a:t>2</a:t>
                      </a:r>
                      <a:r>
                        <a:rPr lang="ko-KR" altLang="en-US"/>
                        <a:t>만원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/>
                        <a:t>kt</a:t>
                      </a:r>
                      <a:r>
                        <a:rPr lang="ko-KR" altLang="en-US"/>
                        <a:t>기업전용</a:t>
                      </a:r>
                      <a:r>
                        <a:rPr lang="en-US" altLang="ko-KR"/>
                        <a:t>talk(4</a:t>
                      </a:r>
                      <a:r>
                        <a:rPr lang="ko-KR" altLang="en-US"/>
                        <a:t>천원</a:t>
                      </a:r>
                      <a:r>
                        <a:rPr lang="en-US" altLang="ko-KR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다돈다 순찰앱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/>
                        <a:t>9,900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순찰칩 무료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셀파고모바일</a:t>
                      </a:r>
                      <a:r>
                        <a:rPr lang="en-US" altLang="ko-KR"/>
                        <a:t>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협정가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입주하자용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기타</a:t>
                      </a:r>
                      <a:r>
                        <a:rPr lang="en-US" altLang="ko-KR"/>
                        <a:t>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무상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검침앱은 </a:t>
                      </a:r>
                      <a:r>
                        <a:rPr lang="en-US" altLang="ko-KR"/>
                        <a:t>xperp </a:t>
                      </a:r>
                      <a:r>
                        <a:rPr lang="ko-KR" altLang="en-US"/>
                        <a:t>연동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971600" y="1484784"/>
            <a:ext cx="914400" cy="1130424"/>
          </a:xfrm>
          <a:prstGeom prst="rect">
            <a:avLst/>
          </a:prstGeom>
        </p:spPr>
        <p:txBody>
          <a:bodyPr wrap="none"/>
          <a:lstStyle/>
          <a:p>
            <a:pPr>
              <a:defRPr/>
            </a:pPr>
            <a:r>
              <a:t>•</a:t>
            </a:r>
            <a:r>
              <a:rPr lang="ko-KR" altLang="en-US"/>
              <a:t>  </a:t>
            </a:r>
            <a:r>
              <a:rPr lang="en-US" altLang="ko-KR" b="1"/>
              <a:t>app </a:t>
            </a:r>
            <a:r>
              <a:rPr lang="ko-KR" altLang="en-US" b="1"/>
              <a:t>사용료 </a:t>
            </a:r>
            <a:r>
              <a:rPr lang="en-US" altLang="ko-KR" b="1"/>
              <a:t>(kt</a:t>
            </a:r>
            <a:r>
              <a:rPr lang="ko-KR" altLang="en-US" b="1"/>
              <a:t>전용</a:t>
            </a:r>
            <a:r>
              <a:rPr lang="en-US" altLang="ko-KR" b="1"/>
              <a:t>talkd</a:t>
            </a:r>
            <a:r>
              <a:rPr lang="ko-KR" altLang="en-US" b="1"/>
              <a:t>은 선택사항</a:t>
            </a:r>
            <a:r>
              <a:rPr lang="en-US" altLang="ko-KR" b="1"/>
              <a:t>)</a:t>
            </a:r>
          </a:p>
        </p:txBody>
      </p:sp>
      <p:graphicFrame>
        <p:nvGraphicFramePr>
          <p:cNvPr id="16" name="표 15"/>
          <p:cNvGraphicFramePr/>
          <p:nvPr/>
        </p:nvGraphicFramePr>
        <p:xfrm>
          <a:off x="755576" y="1948815"/>
          <a:ext cx="2352261" cy="370840"/>
        </p:xfrm>
        <a:graphic>
          <a:graphicData uri="http://schemas.openxmlformats.org/drawingml/2006/table">
            <a:tbl>
              <a:tblPr firstRow="1" bandRow="1">
                <a:tableStyleId>{D68EC60B-5C72-4F00-A40B-8A06571290DB}</a:tableStyleId>
              </a:tblPr>
              <a:tblGrid>
                <a:gridCol w="2352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구분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827584" y="4005064"/>
            <a:ext cx="4572000" cy="914400"/>
          </a:xfrm>
          <a:prstGeom prst="rect">
            <a:avLst/>
          </a:prstGeom>
        </p:spPr>
        <p:txBody>
          <a:bodyPr wrap="none"/>
          <a:lstStyle/>
          <a:p>
            <a:pPr>
              <a:defRPr/>
            </a:pPr>
            <a:r>
              <a:t>•</a:t>
            </a:r>
            <a:r>
              <a:rPr lang="ko-KR" altLang="en-US"/>
              <a:t>  </a:t>
            </a:r>
            <a:r>
              <a:rPr lang="ko-KR" altLang="en-US" b="1"/>
              <a:t>셀파고 프로그램 사용료 </a:t>
            </a:r>
            <a:r>
              <a:rPr lang="en-US" altLang="ko-KR" b="1"/>
              <a:t>(</a:t>
            </a:r>
            <a:r>
              <a:rPr lang="ko-KR" altLang="en-US" b="1"/>
              <a:t>선택사항</a:t>
            </a:r>
            <a:r>
              <a:rPr lang="en-US" altLang="ko-KR" b="1"/>
              <a:t>)</a:t>
            </a:r>
          </a:p>
        </p:txBody>
      </p: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755576" y="4393912"/>
          <a:ext cx="7918472" cy="1981200"/>
        </p:xfrm>
        <a:graphic>
          <a:graphicData uri="http://schemas.openxmlformats.org/drawingml/2006/table">
            <a:tbl>
              <a:tblPr firstRow="1" bandRow="1">
                <a:tableStyleId>{9E8720A3-5941-40F5-A0B3-43CF88240495}</a:tableStyleId>
              </a:tblPr>
              <a:tblGrid>
                <a:gridCol w="1512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5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23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/>
                        <a:t>구분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/>
                        <a:t> 내역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/>
                        <a:t>사용료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/>
                        <a:t>비고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700"/>
                        <a:t>장기수선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700"/>
                        <a:t>최초입력 대행</a:t>
                      </a:r>
                    </a:p>
                    <a:p>
                      <a:pPr>
                        <a:defRPr/>
                      </a:pPr>
                      <a:r>
                        <a:rPr lang="ko-KR" altLang="en-US" sz="1700"/>
                        <a:t>프로그램</a:t>
                      </a:r>
                      <a:r>
                        <a:rPr lang="en-US" altLang="ko-KR" sz="1700"/>
                        <a:t> </a:t>
                      </a:r>
                      <a:r>
                        <a:rPr lang="ko-KR" altLang="en-US" sz="1700"/>
                        <a:t>수립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700"/>
                        <a:t>년</a:t>
                      </a:r>
                      <a:r>
                        <a:rPr lang="en-US" altLang="ko-KR" sz="1700"/>
                        <a:t>12</a:t>
                      </a:r>
                      <a:r>
                        <a:rPr lang="ko-KR" altLang="en-US" sz="1700"/>
                        <a:t>만</a:t>
                      </a:r>
                      <a:r>
                        <a:rPr lang="en-US" altLang="ko-KR" sz="1700"/>
                        <a:t>(</a:t>
                      </a:r>
                      <a:r>
                        <a:rPr lang="ko-KR" altLang="en-US" sz="1700"/>
                        <a:t>선납</a:t>
                      </a:r>
                      <a:r>
                        <a:rPr lang="en-US" altLang="ko-KR" sz="1700"/>
                        <a:t>)</a:t>
                      </a:r>
                    </a:p>
                    <a:p>
                      <a:pPr>
                        <a:defRPr/>
                      </a:pPr>
                      <a:r>
                        <a:rPr lang="en-US" altLang="ko-KR" sz="1700"/>
                        <a:t>48</a:t>
                      </a:r>
                      <a:r>
                        <a:rPr lang="ko-KR" altLang="en-US" sz="1700"/>
                        <a:t>만</a:t>
                      </a:r>
                      <a:r>
                        <a:rPr lang="en-US" altLang="ko-KR" sz="1700"/>
                        <a:t>(3</a:t>
                      </a:r>
                      <a:r>
                        <a:rPr lang="ko-KR" altLang="en-US" sz="1700"/>
                        <a:t>년 프로그램 사용 포함</a:t>
                      </a:r>
                      <a:r>
                        <a:rPr lang="en-US" altLang="ko-KR" sz="170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700"/>
                        <a:t>장기수선계획초안 작성</a:t>
                      </a:r>
                    </a:p>
                    <a:p>
                      <a:pPr>
                        <a:defRPr/>
                      </a:pPr>
                      <a:r>
                        <a:rPr lang="ko-KR" altLang="en-US" sz="1700"/>
                        <a:t>프로그램수립</a:t>
                      </a:r>
                      <a:r>
                        <a:rPr lang="en-US" altLang="ko-KR" sz="1700"/>
                        <a:t>(</a:t>
                      </a:r>
                      <a:r>
                        <a:rPr lang="ko-KR" altLang="en-US" sz="1700"/>
                        <a:t>개산견적임</a:t>
                      </a:r>
                      <a:r>
                        <a:rPr lang="en-US" altLang="ko-KR" sz="170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700"/>
                        <a:t>하자관리</a:t>
                      </a:r>
                      <a:endParaRPr lang="en-US" altLang="ko-KR" sz="1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700"/>
                        <a:t>세대</a:t>
                      </a:r>
                      <a:r>
                        <a:rPr lang="en-US" altLang="ko-KR" sz="1700"/>
                        <a:t>+</a:t>
                      </a:r>
                      <a:r>
                        <a:rPr lang="ko-KR" altLang="en-US" sz="1700"/>
                        <a:t>공용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700"/>
                        <a:t>월 만원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700"/>
                        <a:t>  입력작업 무료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700"/>
                        <a:t>자동음성방송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700"/>
                        <a:t>경제성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700"/>
                        <a:t>월  </a:t>
                      </a:r>
                      <a:r>
                        <a:rPr lang="en-US" altLang="ko-KR" sz="1700"/>
                        <a:t>2</a:t>
                      </a:r>
                      <a:r>
                        <a:rPr lang="ko-KR" altLang="en-US" sz="1700"/>
                        <a:t>만원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700"/>
                        <a:t> 설치비 별도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>가입 및 문의 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3848" y="1700807"/>
            <a:ext cx="3006040" cy="3109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/>
              <a:t>-</a:t>
            </a:r>
            <a:r>
              <a:rPr lang="ko-KR" altLang="en-US"/>
              <a:t> 대표전화 </a:t>
            </a:r>
            <a:r>
              <a:rPr lang="en-US" altLang="ko-KR"/>
              <a:t>:</a:t>
            </a:r>
            <a:r>
              <a:rPr lang="ko-KR" altLang="en-US"/>
              <a:t> </a:t>
            </a:r>
            <a:r>
              <a:rPr lang="en-US" altLang="ko-KR"/>
              <a:t>1899-0495</a:t>
            </a:r>
          </a:p>
          <a:p>
            <a:pPr>
              <a:defRPr/>
            </a:pPr>
            <a:endParaRPr lang="en-US" altLang="ko-KR"/>
          </a:p>
          <a:p>
            <a:pPr>
              <a:defRPr/>
            </a:pPr>
            <a:r>
              <a:rPr lang="en-US" altLang="ko-KR"/>
              <a:t>-</a:t>
            </a:r>
            <a:r>
              <a:rPr lang="ko-KR" altLang="en-US"/>
              <a:t> 일반전화 </a:t>
            </a:r>
            <a:r>
              <a:rPr lang="en-US" altLang="ko-KR"/>
              <a:t>:</a:t>
            </a:r>
            <a:r>
              <a:rPr lang="ko-KR" altLang="en-US"/>
              <a:t> </a:t>
            </a:r>
            <a:r>
              <a:rPr lang="en-US" altLang="ko-KR"/>
              <a:t>031-657-</a:t>
            </a:r>
            <a:r>
              <a:rPr lang="ko-KR" altLang="en-US"/>
              <a:t> </a:t>
            </a:r>
            <a:r>
              <a:rPr lang="en-US" altLang="ko-KR"/>
              <a:t>5912</a:t>
            </a:r>
          </a:p>
          <a:p>
            <a:pPr>
              <a:defRPr/>
            </a:pPr>
            <a:endParaRPr lang="en-US" altLang="ko-KR"/>
          </a:p>
          <a:p>
            <a:pPr>
              <a:defRPr/>
            </a:pPr>
            <a:r>
              <a:rPr lang="en-US" altLang="ko-KR"/>
              <a:t>-</a:t>
            </a:r>
            <a:r>
              <a:rPr lang="ko-KR" altLang="en-US"/>
              <a:t> 팩스 </a:t>
            </a:r>
            <a:r>
              <a:rPr lang="en-US" altLang="ko-KR"/>
              <a:t>:</a:t>
            </a:r>
            <a:r>
              <a:rPr lang="ko-KR" altLang="en-US"/>
              <a:t> </a:t>
            </a:r>
            <a:r>
              <a:rPr lang="en-US" altLang="ko-KR"/>
              <a:t>031-</a:t>
            </a:r>
            <a:r>
              <a:rPr lang="ko-KR" altLang="en-US"/>
              <a:t> </a:t>
            </a:r>
            <a:r>
              <a:rPr lang="en-US" altLang="ko-KR"/>
              <a:t>654-</a:t>
            </a:r>
            <a:r>
              <a:rPr lang="ko-KR" altLang="en-US"/>
              <a:t> </a:t>
            </a:r>
            <a:r>
              <a:rPr lang="en-US" altLang="ko-KR"/>
              <a:t>2797</a:t>
            </a:r>
          </a:p>
          <a:p>
            <a:pPr>
              <a:defRPr/>
            </a:pPr>
            <a:endParaRPr lang="en-US" altLang="ko-KR"/>
          </a:p>
          <a:p>
            <a:pPr>
              <a:defRPr/>
            </a:pPr>
            <a:r>
              <a:rPr lang="en-US" altLang="ko-KR"/>
              <a:t>-</a:t>
            </a:r>
            <a:r>
              <a:rPr lang="ko-KR" altLang="en-US"/>
              <a:t> </a:t>
            </a:r>
            <a:r>
              <a:rPr lang="en-US" altLang="ko-KR"/>
              <a:t>hr.kim@sherpago. co. kr</a:t>
            </a:r>
          </a:p>
          <a:p>
            <a:pPr>
              <a:defRPr/>
            </a:pPr>
            <a:endParaRPr lang="en-US" altLang="ko-KR"/>
          </a:p>
          <a:p>
            <a:pPr>
              <a:defRPr/>
            </a:pPr>
            <a:r>
              <a:rPr lang="en-US" altLang="ko-KR"/>
              <a:t>- </a:t>
            </a:r>
            <a:r>
              <a:rPr lang="en-US" altLang="ko-KR">
                <a:hlinkClick r:id="rId2"/>
              </a:rPr>
              <a:t>www.sherpago.co.kr</a:t>
            </a:r>
            <a:endParaRPr lang="en-US" altLang="ko-KR"/>
          </a:p>
          <a:p>
            <a:pPr>
              <a:defRPr/>
            </a:pPr>
            <a:endParaRPr lang="en-US" altLang="ko-KR"/>
          </a:p>
          <a:p>
            <a:pPr>
              <a:defRPr/>
            </a:pPr>
            <a:r>
              <a:rPr lang="en-US" altLang="ko-KR"/>
              <a:t>- </a:t>
            </a:r>
            <a:r>
              <a:rPr lang="ko-KR" altLang="en-US"/>
              <a:t>검색창에</a:t>
            </a:r>
            <a:r>
              <a:rPr lang="en-US" altLang="ko-KR"/>
              <a:t> </a:t>
            </a:r>
            <a:r>
              <a:rPr lang="ko-KR" altLang="en-US"/>
              <a:t>셀파고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03440" y="5483666"/>
            <a:ext cx="5040560" cy="467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500"/>
              <a:t>감사합니다 </a:t>
            </a:r>
            <a:r>
              <a:rPr lang="en-US" altLang="ko-KR" sz="2500"/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408781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theme/theme1.xml><?xml version="1.0" encoding="utf-8"?>
<a:theme xmlns:a="http://schemas.openxmlformats.org/drawingml/2006/main" name="Blueprint design template">
  <a:themeElements>
    <a:clrScheme name="Office 테마 2">
      <a:dk1>
        <a:srgbClr val="40458C"/>
      </a:dk1>
      <a:lt1>
        <a:srgbClr val="FFFFFF"/>
      </a:lt1>
      <a:dk2>
        <a:srgbClr val="9900CC"/>
      </a:dk2>
      <a:lt2>
        <a:srgbClr val="1B285F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Office 테마">
      <a:majorFont>
        <a:latin typeface="Tahoma"/>
        <a:ea typeface=""/>
        <a:cs typeface="Tahoma"/>
      </a:majorFont>
      <a:minorFont>
        <a:latin typeface="Tahoma"/>
        <a:ea typeface=""/>
        <a:cs typeface="Taho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w="med" len="med"/>
          <a:tailEnd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FontTx/>
          <a:buNone/>
          <a:defRPr kumimoji="0" lang="en-US" altLang="ko-KR" sz="1800" b="0" i="0" u="none" strike="noStrike" cap="none" normalizeH="0" baseline="0" smtClean="0">
            <a:solidFill>
              <a:schemeClr val="tx1"/>
            </a:solidFill>
            <a:effectLst/>
            <a:latin typeface="Tahoma"/>
          </a:defRPr>
        </a:defPPr>
      </a:lstStyle>
    </a:spDef>
    <a:lnDef>
      <a:spPr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w="med" len="med"/>
          <a:tailEnd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FontTx/>
          <a:buNone/>
          <a:defRPr kumimoji="0" lang="en-US" altLang="ko-KR" sz="1800" b="0" i="0" u="none" strike="noStrike" cap="none" normalizeH="0" baseline="0" smtClean="0">
            <a:solidFill>
              <a:schemeClr val="tx1"/>
            </a:solidFill>
            <a:effectLst/>
            <a:latin typeface="Tahoma"/>
          </a:defRPr>
        </a:defPPr>
      </a:lstStyle>
    </a:lnDef>
    <a:txDef>
      <a:spPr/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631</Words>
  <Application>Microsoft Office PowerPoint</Application>
  <PresentationFormat>화면 슬라이드 쇼(4:3)</PresentationFormat>
  <Paragraphs>130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4" baseType="lpstr">
      <vt:lpstr>맑은 고딕</vt:lpstr>
      <vt:lpstr>Algerian</vt:lpstr>
      <vt:lpstr>Comic Sans MS</vt:lpstr>
      <vt:lpstr>Tahoma</vt:lpstr>
      <vt:lpstr>Blueprint design template</vt:lpstr>
      <vt:lpstr>KT 관리사무소 업무용 폰 제안</vt:lpstr>
      <vt:lpstr>1. KT 관리사무소 업무용 폰</vt:lpstr>
      <vt:lpstr>2.  업무용 폰 개요</vt:lpstr>
      <vt:lpstr>2.  업무용 폰 개요</vt:lpstr>
      <vt:lpstr>3. 공용 폰 설치용 APP  ① KT기업전용TALK</vt:lpstr>
      <vt:lpstr>3. 공용 폰 설치용 APP    ② 주차단속 APP</vt:lpstr>
      <vt:lpstr>3. 공용 폰 설치용 APP   ② 주차단속 APP (계속)</vt:lpstr>
      <vt:lpstr>3. 공용 폰 설치용 APP   ② 주차단속 APP </vt:lpstr>
      <vt:lpstr>3. 공용 폰 설치용 APP  ③ 모바일 순찰 APP</vt:lpstr>
      <vt:lpstr>3. 공용 폰 설치용 APP ③ 모바일 순찰 APP (계속)</vt:lpstr>
      <vt:lpstr>3. 공용 폰 설치용 APP ③ 모바일 순찰 APP(계속)</vt:lpstr>
      <vt:lpstr>3. 공용 폰 설치용 APP ④ 기타 무상 제공  APP</vt:lpstr>
      <vt:lpstr>3. 공용 폰 설치용 APP ⑤  셀파고  시스템 프로그램</vt:lpstr>
      <vt:lpstr>3. 공용 폰 활용 Tip ①  SNS를 활용한 민원 업무</vt:lpstr>
      <vt:lpstr>3. 공용 폰 활용 Tip ②  통신비 절감 방안</vt:lpstr>
      <vt:lpstr>3. 공용 폰 활용 Tip ②  통신비 절감 방안(문자 활용)</vt:lpstr>
      <vt:lpstr>4. 공용 폰  제공 단말기 </vt:lpstr>
      <vt:lpstr>4. 공용 폰  설치 개별 app 가격(월 사용료) </vt:lpstr>
      <vt:lpstr>가입 및 문의 안내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Owner</dc:creator>
  <cp:lastModifiedBy>user</cp:lastModifiedBy>
  <cp:revision>35</cp:revision>
  <dcterms:created xsi:type="dcterms:W3CDTF">2019-10-05T15:57:50Z</dcterms:created>
  <dcterms:modified xsi:type="dcterms:W3CDTF">2020-02-15T01:25:44Z</dcterms:modified>
  <cp:version/>
</cp:coreProperties>
</file>